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63" r:id="rId2"/>
    <p:sldId id="404" r:id="rId3"/>
    <p:sldId id="447" r:id="rId4"/>
    <p:sldId id="449" r:id="rId5"/>
    <p:sldId id="528" r:id="rId6"/>
    <p:sldId id="474" r:id="rId7"/>
    <p:sldId id="505" r:id="rId8"/>
    <p:sldId id="525" r:id="rId9"/>
    <p:sldId id="435" r:id="rId10"/>
    <p:sldId id="478" r:id="rId11"/>
    <p:sldId id="521" r:id="rId12"/>
    <p:sldId id="520" r:id="rId13"/>
    <p:sldId id="515" r:id="rId14"/>
    <p:sldId id="526" r:id="rId15"/>
    <p:sldId id="457" r:id="rId16"/>
    <p:sldId id="471" r:id="rId17"/>
    <p:sldId id="523" r:id="rId18"/>
    <p:sldId id="419" r:id="rId1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1"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4" autoAdjust="0"/>
    <p:restoredTop sz="96422" autoAdjust="0"/>
  </p:normalViewPr>
  <p:slideViewPr>
    <p:cSldViewPr>
      <p:cViewPr varScale="1">
        <p:scale>
          <a:sx n="112" d="100"/>
          <a:sy n="112" d="100"/>
        </p:scale>
        <p:origin x="-15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0356" tIns="45178" rIns="90356" bIns="4517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0356" tIns="45178" rIns="90356" bIns="45178" rtlCol="0"/>
          <a:lstStyle>
            <a:lvl1pPr algn="r" fontAlgn="auto">
              <a:spcBef>
                <a:spcPts val="0"/>
              </a:spcBef>
              <a:spcAft>
                <a:spcPts val="0"/>
              </a:spcAft>
              <a:defRPr sz="1200">
                <a:latin typeface="+mn-lt"/>
                <a:cs typeface="+mn-cs"/>
              </a:defRPr>
            </a:lvl1pPr>
          </a:lstStyle>
          <a:p>
            <a:pPr>
              <a:defRPr/>
            </a:pPr>
            <a:fld id="{84F1A9AC-973B-4C93-8960-4299DD4958EC}" type="datetimeFigureOut">
              <a:rPr lang="en-US"/>
              <a:pPr>
                <a:defRPr/>
              </a:pPr>
              <a:t>9/24/2015</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0356" tIns="45178" rIns="90356" bIns="45178"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0356" tIns="45178" rIns="90356" bIns="45178" rtlCol="0" anchor="b"/>
          <a:lstStyle>
            <a:lvl1pPr algn="r" fontAlgn="auto">
              <a:spcBef>
                <a:spcPts val="0"/>
              </a:spcBef>
              <a:spcAft>
                <a:spcPts val="0"/>
              </a:spcAft>
              <a:defRPr sz="1200">
                <a:latin typeface="+mn-lt"/>
                <a:cs typeface="+mn-cs"/>
              </a:defRPr>
            </a:lvl1pPr>
          </a:lstStyle>
          <a:p>
            <a:pPr>
              <a:defRPr/>
            </a:pPr>
            <a:fld id="{C250AE81-AE82-4714-A43B-022AE99EB5D8}" type="slidenum">
              <a:rPr lang="en-US"/>
              <a:pPr>
                <a:defRPr/>
              </a:pPr>
              <a:t>‹#›</a:t>
            </a:fld>
            <a:endParaRPr lang="en-US" dirty="0"/>
          </a:p>
        </p:txBody>
      </p:sp>
    </p:spTree>
    <p:extLst>
      <p:ext uri="{BB962C8B-B14F-4D97-AF65-F5344CB8AC3E}">
        <p14:creationId xmlns:p14="http://schemas.microsoft.com/office/powerpoint/2010/main" val="3330097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0356" tIns="45178" rIns="90356" bIns="4517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lIns="90356" tIns="45178" rIns="90356" bIns="45178" rtlCol="0"/>
          <a:lstStyle>
            <a:lvl1pPr algn="r" fontAlgn="auto">
              <a:spcBef>
                <a:spcPts val="0"/>
              </a:spcBef>
              <a:spcAft>
                <a:spcPts val="0"/>
              </a:spcAft>
              <a:defRPr sz="1200">
                <a:latin typeface="+mn-lt"/>
                <a:cs typeface="+mn-cs"/>
              </a:defRPr>
            </a:lvl1pPr>
          </a:lstStyle>
          <a:p>
            <a:pPr>
              <a:defRPr/>
            </a:pPr>
            <a:fld id="{2CD41196-AA40-4AF6-A1E8-488F97C722F3}" type="datetimeFigureOut">
              <a:rPr lang="en-US"/>
              <a:pPr>
                <a:defRPr/>
              </a:pPr>
              <a:t>9/24/2015</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356" tIns="45178" rIns="90356" bIns="45178" rtlCol="0" anchor="ctr"/>
          <a:lstStyle/>
          <a:p>
            <a:pPr lvl="0"/>
            <a:endParaRPr lang="en-US" noProof="0" dirty="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0356" tIns="45178" rIns="90356" bIns="4517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0356" tIns="45178" rIns="90356" bIns="4517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0356" tIns="45178" rIns="90356" bIns="45178" rtlCol="0" anchor="b"/>
          <a:lstStyle>
            <a:lvl1pPr algn="r" fontAlgn="auto">
              <a:spcBef>
                <a:spcPts val="0"/>
              </a:spcBef>
              <a:spcAft>
                <a:spcPts val="0"/>
              </a:spcAft>
              <a:defRPr sz="1200">
                <a:latin typeface="+mn-lt"/>
                <a:cs typeface="+mn-cs"/>
              </a:defRPr>
            </a:lvl1pPr>
          </a:lstStyle>
          <a:p>
            <a:pPr>
              <a:defRPr/>
            </a:pPr>
            <a:fld id="{DE0ABFC9-DEB7-42CA-B21E-6BF03D806489}" type="slidenum">
              <a:rPr lang="en-US"/>
              <a:pPr>
                <a:defRPr/>
              </a:pPr>
              <a:t>‹#›</a:t>
            </a:fld>
            <a:endParaRPr lang="en-US" dirty="0"/>
          </a:p>
        </p:txBody>
      </p:sp>
    </p:spTree>
    <p:extLst>
      <p:ext uri="{BB962C8B-B14F-4D97-AF65-F5344CB8AC3E}">
        <p14:creationId xmlns:p14="http://schemas.microsoft.com/office/powerpoint/2010/main" val="4083799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64ED23-C7C3-444E-8FB3-A142B79C6FF9}" type="slidenum">
              <a:rPr lang="en-US">
                <a:cs typeface="Arial" charset="0"/>
              </a:rPr>
              <a:pPr fontAlgn="base">
                <a:spcBef>
                  <a:spcPct val="0"/>
                </a:spcBef>
                <a:spcAft>
                  <a:spcPct val="0"/>
                </a:spcAft>
                <a:defRPr/>
              </a:pPr>
              <a:t>1</a:t>
            </a:fld>
            <a:endParaRPr lang="en-US" dirty="0">
              <a:cs typeface="Arial" charset="0"/>
            </a:endParaRPr>
          </a:p>
        </p:txBody>
      </p:sp>
    </p:spTree>
    <p:extLst>
      <p:ext uri="{BB962C8B-B14F-4D97-AF65-F5344CB8AC3E}">
        <p14:creationId xmlns:p14="http://schemas.microsoft.com/office/powerpoint/2010/main" val="250887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7547"/>
            <a:fld id="{A6467CB5-6E38-4334-BFC8-259CB3DDF9ED}" type="slidenum">
              <a:rPr lang="en-US" altLang="en-US" sz="1100">
                <a:solidFill>
                  <a:prstClr val="black"/>
                </a:solidFill>
                <a:latin typeface="Times New Roman" pitchFamily="18" charset="0"/>
                <a:ea typeface="MS PGothic" pitchFamily="34" charset="-128"/>
              </a:rPr>
              <a:pPr defTabSz="917547"/>
              <a:t>17</a:t>
            </a:fld>
            <a:endParaRPr lang="en-US" altLang="en-US" sz="1100" dirty="0">
              <a:solidFill>
                <a:prstClr val="black"/>
              </a:solidFill>
              <a:latin typeface="Times New Roman" pitchFamily="18" charset="0"/>
              <a:ea typeface="MS PGothic" pitchFamily="34" charset="-128"/>
            </a:endParaRPr>
          </a:p>
        </p:txBody>
      </p:sp>
      <p:sp>
        <p:nvSpPr>
          <p:cNvPr id="46082" name="Rectangle 2"/>
          <p:cNvSpPr>
            <a:spLocks noGrp="1" noRot="1" noChangeAspect="1" noChangeArrowheads="1" noTextEdit="1"/>
          </p:cNvSpPr>
          <p:nvPr>
            <p:ph type="sldImg"/>
          </p:nvPr>
        </p:nvSpPr>
        <p:spPr bwMode="auto">
          <a:xfrm>
            <a:off x="2870200" y="527050"/>
            <a:ext cx="3502025" cy="2625725"/>
          </a:xfrm>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altLang="en-US" sz="1000" b="1" dirty="0">
              <a:latin typeface="Arial" charset="0"/>
            </a:endParaRPr>
          </a:p>
        </p:txBody>
      </p:sp>
    </p:spTree>
    <p:extLst>
      <p:ext uri="{BB962C8B-B14F-4D97-AF65-F5344CB8AC3E}">
        <p14:creationId xmlns:p14="http://schemas.microsoft.com/office/powerpoint/2010/main" val="4231687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5175250" y="6578600"/>
            <a:ext cx="3956050" cy="346075"/>
          </a:xfrm>
          <a:prstGeom prst="rect">
            <a:avLst/>
          </a:prstGeom>
          <a:noFill/>
          <a:ln w="9525">
            <a:noFill/>
            <a:miter lim="800000"/>
            <a:headEnd/>
            <a:tailEnd/>
          </a:ln>
        </p:spPr>
        <p:txBody>
          <a:bodyPr lIns="90700" tIns="45351" rIns="90700" bIns="45351" anchor="b"/>
          <a:lstStyle/>
          <a:p>
            <a:pPr algn="r" defTabSz="919163"/>
            <a:fld id="{D8A1FF4B-8A93-4352-AA68-E17B8641F60A}" type="slidenum">
              <a:rPr lang="en-US" altLang="en-US" sz="1100">
                <a:latin typeface="Times New Roman" pitchFamily="18" charset="0"/>
                <a:ea typeface="MS PGothic" pitchFamily="34" charset="-128"/>
              </a:rPr>
              <a:pPr algn="r" defTabSz="919163"/>
              <a:t>18</a:t>
            </a:fld>
            <a:endParaRPr lang="en-US" altLang="en-US" sz="1100" dirty="0">
              <a:latin typeface="Times New Roman" pitchFamily="18" charset="0"/>
              <a:ea typeface="MS PGothic" pitchFamily="34" charset="-128"/>
            </a:endParaRPr>
          </a:p>
        </p:txBody>
      </p:sp>
      <p:sp>
        <p:nvSpPr>
          <p:cNvPr id="48130" name="Rectangle 2"/>
          <p:cNvSpPr>
            <a:spLocks noGrp="1" noRot="1" noChangeAspect="1" noChangeArrowheads="1" noTextEdit="1"/>
          </p:cNvSpPr>
          <p:nvPr>
            <p:ph type="sldImg"/>
          </p:nvPr>
        </p:nvSpPr>
        <p:spPr bwMode="auto">
          <a:xfrm>
            <a:off x="2851150" y="520700"/>
            <a:ext cx="3455988" cy="2593975"/>
          </a:xfr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algn="ctr" eaLnBrk="1" hangingPunct="1">
              <a:spcBef>
                <a:spcPct val="50000"/>
              </a:spcBef>
            </a:pPr>
            <a:endParaRPr lang="en-US" altLang="en-US" sz="1000" dirty="0" smtClean="0">
              <a:latin typeface="Arial" charset="0"/>
            </a:endParaRPr>
          </a:p>
        </p:txBody>
      </p:sp>
    </p:spTree>
    <p:extLst>
      <p:ext uri="{BB962C8B-B14F-4D97-AF65-F5344CB8AC3E}">
        <p14:creationId xmlns:p14="http://schemas.microsoft.com/office/powerpoint/2010/main" val="121434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206690-2932-4966-B499-7FC84476CC20}" type="slidenum">
              <a:rPr lang="en-US">
                <a:solidFill>
                  <a:srgbClr val="000000"/>
                </a:solidFill>
                <a:cs typeface="Arial" charset="0"/>
              </a:rPr>
              <a:pPr fontAlgn="base">
                <a:spcBef>
                  <a:spcPct val="0"/>
                </a:spcBef>
                <a:spcAft>
                  <a:spcPct val="0"/>
                </a:spcAft>
                <a:defRPr/>
              </a:pPr>
              <a:t>2</a:t>
            </a:fld>
            <a:endParaRPr lang="en-US" dirty="0">
              <a:solidFill>
                <a:srgbClr val="000000"/>
              </a:solidFill>
              <a:cs typeface="Arial" charset="0"/>
            </a:endParaRPr>
          </a:p>
        </p:txBody>
      </p:sp>
    </p:spTree>
    <p:extLst>
      <p:ext uri="{BB962C8B-B14F-4D97-AF65-F5344CB8AC3E}">
        <p14:creationId xmlns:p14="http://schemas.microsoft.com/office/powerpoint/2010/main" val="18385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p>
        </p:txBody>
      </p:sp>
      <p:sp>
        <p:nvSpPr>
          <p:cNvPr id="33795" name="Slide Number Placeholder 3"/>
          <p:cNvSpPr txBox="1">
            <a:spLocks noGrp="1"/>
          </p:cNvSpPr>
          <p:nvPr/>
        </p:nvSpPr>
        <p:spPr bwMode="auto">
          <a:xfrm>
            <a:off x="4021138" y="9720263"/>
            <a:ext cx="3076575" cy="512762"/>
          </a:xfrm>
          <a:prstGeom prst="rect">
            <a:avLst/>
          </a:prstGeom>
          <a:noFill/>
          <a:ln w="9525">
            <a:noFill/>
            <a:miter lim="800000"/>
            <a:headEnd/>
            <a:tailEnd/>
          </a:ln>
        </p:spPr>
        <p:txBody>
          <a:bodyPr lIns="94749" tIns="47375" rIns="94749" bIns="47375" anchor="b"/>
          <a:lstStyle/>
          <a:p>
            <a:pPr algn="r"/>
            <a:fld id="{CD80E353-6F9F-414B-A9C8-6534F47AD0AF}" type="slidenum">
              <a:rPr lang="en-NZ" sz="1200">
                <a:latin typeface="Calibri" pitchFamily="34" charset="0"/>
              </a:rPr>
              <a:pPr algn="r"/>
              <a:t>4</a:t>
            </a:fld>
            <a:endParaRPr lang="en-NZ" sz="1200" dirty="0">
              <a:latin typeface="Calibri" pitchFamily="34" charset="0"/>
            </a:endParaRPr>
          </a:p>
        </p:txBody>
      </p:sp>
    </p:spTree>
    <p:extLst>
      <p:ext uri="{BB962C8B-B14F-4D97-AF65-F5344CB8AC3E}">
        <p14:creationId xmlns:p14="http://schemas.microsoft.com/office/powerpoint/2010/main" val="312549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935038" y="742950"/>
            <a:ext cx="4932362" cy="3700463"/>
          </a:xfrm>
          <a:solidFill>
            <a:srgbClr val="FFFFFF"/>
          </a:solidFill>
          <a:ln>
            <a:solidFill>
              <a:srgbClr val="000000"/>
            </a:solidFill>
            <a:miter lim="800000"/>
            <a:headEnd/>
            <a:tailEnd/>
          </a:ln>
        </p:spPr>
      </p:sp>
      <p:sp>
        <p:nvSpPr>
          <p:cNvPr id="37890" name="Rectangle 4"/>
          <p:cNvSpPr>
            <a:spLocks noGrp="1" noChangeArrowheads="1"/>
          </p:cNvSpPr>
          <p:nvPr>
            <p:ph type="body" idx="1"/>
          </p:nvPr>
        </p:nvSpPr>
        <p:spPr bwMode="auto">
          <a:xfrm>
            <a:off x="679450" y="4689475"/>
            <a:ext cx="5438775" cy="4445000"/>
          </a:xfrm>
          <a:noFill/>
        </p:spPr>
        <p:txBody>
          <a:bodyPr wrap="square" lIns="91138" tIns="45568" rIns="91138" bIns="45568" numCol="1" anchor="t" anchorCtr="0" compatLnSpc="1">
            <a:prstTxWarp prst="textNoShape">
              <a:avLst/>
            </a:prstTxWarp>
          </a:bodyPr>
          <a:lstStyle/>
          <a:p>
            <a:pPr eaLnBrk="1" hangingPunct="1">
              <a:spcBef>
                <a:spcPct val="0"/>
              </a:spcBef>
            </a:pPr>
            <a:endParaRPr lang="zh-CN" altLang="en-US" sz="1000" smtClean="0">
              <a:latin typeface="Arial" charset="0"/>
              <a:cs typeface="Arial" charset="0"/>
            </a:endParaRPr>
          </a:p>
        </p:txBody>
      </p:sp>
    </p:spTree>
    <p:extLst>
      <p:ext uri="{BB962C8B-B14F-4D97-AF65-F5344CB8AC3E}">
        <p14:creationId xmlns:p14="http://schemas.microsoft.com/office/powerpoint/2010/main" val="58200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935038" y="742950"/>
            <a:ext cx="4932362" cy="3700463"/>
          </a:xfrm>
          <a:solidFill>
            <a:srgbClr val="FFFFFF"/>
          </a:solidFill>
          <a:ln>
            <a:solidFill>
              <a:srgbClr val="000000"/>
            </a:solidFill>
            <a:miter lim="800000"/>
            <a:headEnd/>
            <a:tailEnd/>
          </a:ln>
        </p:spPr>
      </p:sp>
      <p:sp>
        <p:nvSpPr>
          <p:cNvPr id="35842" name="Rectangle 4"/>
          <p:cNvSpPr>
            <a:spLocks noGrp="1" noChangeArrowheads="1"/>
          </p:cNvSpPr>
          <p:nvPr>
            <p:ph type="body" idx="1"/>
          </p:nvPr>
        </p:nvSpPr>
        <p:spPr bwMode="auto">
          <a:xfrm>
            <a:off x="679450" y="4689475"/>
            <a:ext cx="5438775" cy="4445000"/>
          </a:xfrm>
          <a:noFill/>
        </p:spPr>
        <p:txBody>
          <a:bodyPr wrap="square" lIns="91138" tIns="45568" rIns="91138" bIns="45568" numCol="1" anchor="t" anchorCtr="0" compatLnSpc="1">
            <a:prstTxWarp prst="textNoShape">
              <a:avLst/>
            </a:prstTxWarp>
          </a:bodyPr>
          <a:lstStyle/>
          <a:p>
            <a:pPr eaLnBrk="1" hangingPunct="1">
              <a:spcBef>
                <a:spcPct val="0"/>
              </a:spcBef>
            </a:pPr>
            <a:endParaRPr lang="zh-CN" altLang="en-US" sz="1000" smtClean="0">
              <a:latin typeface="Arial" charset="0"/>
              <a:cs typeface="Arial" charset="0"/>
            </a:endParaRPr>
          </a:p>
        </p:txBody>
      </p:sp>
    </p:spTree>
    <p:extLst>
      <p:ext uri="{BB962C8B-B14F-4D97-AF65-F5344CB8AC3E}">
        <p14:creationId xmlns:p14="http://schemas.microsoft.com/office/powerpoint/2010/main" val="131629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935038" y="742950"/>
            <a:ext cx="4932362" cy="3700463"/>
          </a:xfrm>
          <a:solidFill>
            <a:srgbClr val="FFFFFF"/>
          </a:solidFill>
          <a:ln>
            <a:solidFill>
              <a:srgbClr val="000000"/>
            </a:solidFill>
            <a:miter lim="800000"/>
            <a:headEnd/>
            <a:tailEnd/>
          </a:ln>
        </p:spPr>
      </p:sp>
      <p:sp>
        <p:nvSpPr>
          <p:cNvPr id="39938" name="Rectangle 4"/>
          <p:cNvSpPr>
            <a:spLocks noGrp="1" noChangeArrowheads="1"/>
          </p:cNvSpPr>
          <p:nvPr>
            <p:ph type="body" idx="1"/>
          </p:nvPr>
        </p:nvSpPr>
        <p:spPr bwMode="auto">
          <a:xfrm>
            <a:off x="679450" y="4689475"/>
            <a:ext cx="5438775" cy="4445000"/>
          </a:xfrm>
          <a:noFill/>
        </p:spPr>
        <p:txBody>
          <a:bodyPr wrap="square" lIns="91138" tIns="45568" rIns="91138" bIns="45568" numCol="1" anchor="t" anchorCtr="0" compatLnSpc="1">
            <a:prstTxWarp prst="textNoShape">
              <a:avLst/>
            </a:prstTxWarp>
          </a:bodyPr>
          <a:lstStyle/>
          <a:p>
            <a:pPr eaLnBrk="1" hangingPunct="1">
              <a:spcBef>
                <a:spcPct val="0"/>
              </a:spcBef>
            </a:pPr>
            <a:endParaRPr lang="zh-CN" altLang="en-US" sz="1000" smtClean="0">
              <a:latin typeface="Arial" charset="0"/>
              <a:cs typeface="Arial" charset="0"/>
            </a:endParaRPr>
          </a:p>
        </p:txBody>
      </p:sp>
    </p:spTree>
    <p:extLst>
      <p:ext uri="{BB962C8B-B14F-4D97-AF65-F5344CB8AC3E}">
        <p14:creationId xmlns:p14="http://schemas.microsoft.com/office/powerpoint/2010/main" val="89895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p>
        </p:txBody>
      </p:sp>
      <p:sp>
        <p:nvSpPr>
          <p:cNvPr id="33795" name="Slide Number Placeholder 3"/>
          <p:cNvSpPr txBox="1">
            <a:spLocks noGrp="1"/>
          </p:cNvSpPr>
          <p:nvPr/>
        </p:nvSpPr>
        <p:spPr bwMode="auto">
          <a:xfrm>
            <a:off x="4021138" y="9720263"/>
            <a:ext cx="3076575" cy="512762"/>
          </a:xfrm>
          <a:prstGeom prst="rect">
            <a:avLst/>
          </a:prstGeom>
          <a:noFill/>
          <a:ln w="9525">
            <a:noFill/>
            <a:miter lim="800000"/>
            <a:headEnd/>
            <a:tailEnd/>
          </a:ln>
        </p:spPr>
        <p:txBody>
          <a:bodyPr lIns="94749" tIns="47375" rIns="94749" bIns="47375" anchor="b"/>
          <a:lstStyle/>
          <a:p>
            <a:pPr algn="r"/>
            <a:fld id="{CD80E353-6F9F-414B-A9C8-6534F47AD0AF}" type="slidenum">
              <a:rPr lang="en-NZ" sz="1200">
                <a:latin typeface="Calibri" pitchFamily="34" charset="0"/>
              </a:rPr>
              <a:pPr algn="r"/>
              <a:t>12</a:t>
            </a:fld>
            <a:endParaRPr lang="en-NZ" sz="1200" dirty="0">
              <a:latin typeface="Calibri" pitchFamily="34" charset="0"/>
            </a:endParaRPr>
          </a:p>
        </p:txBody>
      </p:sp>
    </p:spTree>
    <p:extLst>
      <p:ext uri="{BB962C8B-B14F-4D97-AF65-F5344CB8AC3E}">
        <p14:creationId xmlns:p14="http://schemas.microsoft.com/office/powerpoint/2010/main" val="312549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16190E-FC7F-4266-928D-4761012BA1C8}" type="slidenum">
              <a:rPr lang="en-US" altLang="en-US" smtClean="0">
                <a:latin typeface="Arial" charset="0"/>
                <a:ea typeface="ヒラギノ角ゴ Pro W3"/>
                <a:cs typeface="ヒラギノ角ゴ Pro W3"/>
              </a:rPr>
              <a:pPr fontAlgn="base">
                <a:spcBef>
                  <a:spcPct val="0"/>
                </a:spcBef>
                <a:spcAft>
                  <a:spcPct val="0"/>
                </a:spcAft>
              </a:pPr>
              <a:t>15</a:t>
            </a:fld>
            <a:endParaRPr lang="en-US" altLang="en-US" dirty="0" smtClean="0">
              <a:latin typeface="Arial" charset="0"/>
              <a:ea typeface="ヒラギノ角ゴ Pro W3"/>
              <a:cs typeface="ヒラギノ角ゴ Pro W3"/>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15895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alt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155359A2-4BB6-47C5-87D0-139E1AE36FD0}" type="slidenum">
              <a:rPr lang="en-US" altLang="en-US" sz="1100" smtClean="0">
                <a:latin typeface="Times New Roman" pitchFamily="18" charset="0"/>
                <a:ea typeface="MS PGothic" pitchFamily="34" charset="-128"/>
                <a:cs typeface="Arial" charset="0"/>
              </a:rPr>
              <a:pPr defTabSz="908050" fontAlgn="base">
                <a:spcBef>
                  <a:spcPct val="0"/>
                </a:spcBef>
                <a:spcAft>
                  <a:spcPct val="0"/>
                </a:spcAft>
              </a:pPr>
              <a:t>16</a:t>
            </a:fld>
            <a:endParaRPr lang="en-US" altLang="en-US" sz="1100" dirty="0" smtClean="0">
              <a:latin typeface="Times New Roman" pitchFamily="18" charset="0"/>
              <a:ea typeface="MS PGothic" pitchFamily="34" charset="-128"/>
              <a:cs typeface="Arial" charset="0"/>
            </a:endParaRPr>
          </a:p>
        </p:txBody>
      </p:sp>
    </p:spTree>
    <p:extLst>
      <p:ext uri="{BB962C8B-B14F-4D97-AF65-F5344CB8AC3E}">
        <p14:creationId xmlns:p14="http://schemas.microsoft.com/office/powerpoint/2010/main" val="37287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8E320C-A0FB-409C-B89F-584394061CCD}" type="datetime1">
              <a:rPr lang="en-US" smtClean="0"/>
              <a:t>9/24/2015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08640D-55F3-4C53-BF5C-8327A329FC8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2824D6-0CAE-48C3-AB77-7B57B2F0BB87}" type="datetime1">
              <a:rPr lang="en-US" smtClean="0"/>
              <a:t>9/24/2015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92A1D7-33F5-49FD-915D-5974F951AC7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26FEE4-B661-400A-A65C-64C5BC07C660}" type="datetime1">
              <a:rPr lang="en-US" smtClean="0"/>
              <a:t>9/24/2015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7DE772-77B1-417B-B74A-FA67E374F85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457200" y="1066800"/>
            <a:ext cx="8229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5" name="Picture 8"/>
          <p:cNvPicPr>
            <a:picLocks noChangeAspect="1"/>
          </p:cNvPicPr>
          <p:nvPr userDrawn="1"/>
        </p:nvPicPr>
        <p:blipFill>
          <a:blip r:embed="rId2"/>
          <a:srcRect/>
          <a:stretch>
            <a:fillRect/>
          </a:stretch>
        </p:blipFill>
        <p:spPr bwMode="auto">
          <a:xfrm>
            <a:off x="7315200" y="274638"/>
            <a:ext cx="1371600" cy="731837"/>
          </a:xfrm>
          <a:prstGeom prst="rect">
            <a:avLst/>
          </a:prstGeom>
          <a:noFill/>
          <a:ln w="9525">
            <a:noFill/>
            <a:miter lim="800000"/>
            <a:headEnd/>
            <a:tailEnd/>
          </a:ln>
        </p:spPr>
      </p:pic>
      <p:sp>
        <p:nvSpPr>
          <p:cNvPr id="2" name="Title 1"/>
          <p:cNvSpPr>
            <a:spLocks noGrp="1"/>
          </p:cNvSpPr>
          <p:nvPr>
            <p:ph type="title"/>
          </p:nvPr>
        </p:nvSpPr>
        <p:spPr>
          <a:xfrm>
            <a:off x="457200" y="274638"/>
            <a:ext cx="8229600" cy="715962"/>
          </a:xfrm>
        </p:spPr>
        <p:txBody>
          <a:bodyPr>
            <a:noAutofit/>
          </a:bodyPr>
          <a:lstStyle>
            <a:lvl1pPr algn="l">
              <a:defRPr sz="4000">
                <a:latin typeface="Garamond" panose="020204040303010108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atin typeface="Garamond" panose="02020404030301010803" pitchFamily="18" charset="0"/>
              </a:defRPr>
            </a:lvl1pPr>
          </a:lstStyle>
          <a:p>
            <a:pPr>
              <a:defRPr/>
            </a:pPr>
            <a:fld id="{15839BAA-CEFD-4DE4-B1B7-9919989F845C}" type="datetime1">
              <a:rPr lang="en-US" smtClean="0"/>
              <a:t>9/24/2015</a:t>
            </a:fld>
            <a:endParaRPr lang="en-US" dirty="0"/>
          </a:p>
        </p:txBody>
      </p:sp>
      <p:sp>
        <p:nvSpPr>
          <p:cNvPr id="7" name="Footer Placeholder 4"/>
          <p:cNvSpPr>
            <a:spLocks noGrp="1"/>
          </p:cNvSpPr>
          <p:nvPr>
            <p:ph type="ftr" sz="quarter" idx="11"/>
          </p:nvPr>
        </p:nvSpPr>
        <p:spPr/>
        <p:txBody>
          <a:bodyPr/>
          <a:lstStyle>
            <a:lvl1pPr>
              <a:defRPr>
                <a:latin typeface="Garamond" panose="02020404030301010803" pitchFamily="18" charset="0"/>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atin typeface="Garamond" panose="02020404030301010803" pitchFamily="18" charset="0"/>
              </a:defRPr>
            </a:lvl1pPr>
          </a:lstStyle>
          <a:p>
            <a:pPr>
              <a:defRPr/>
            </a:pPr>
            <a:fld id="{86B02912-48DC-4094-898B-28E4B63AB16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Garamond" panose="02020404030301010803"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Garamond" panose="020204040303010108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Garamond" panose="02020404030301010803" pitchFamily="18" charset="0"/>
              </a:defRPr>
            </a:lvl1pPr>
          </a:lstStyle>
          <a:p>
            <a:pPr>
              <a:defRPr/>
            </a:pPr>
            <a:fld id="{6A061801-5139-4742-B88D-F94C1576AB88}" type="datetime1">
              <a:rPr lang="en-US" smtClean="0"/>
              <a:t>9/24/2015</a:t>
            </a:fld>
            <a:endParaRPr lang="en-US" dirty="0"/>
          </a:p>
        </p:txBody>
      </p:sp>
      <p:sp>
        <p:nvSpPr>
          <p:cNvPr id="5" name="Footer Placeholder 4"/>
          <p:cNvSpPr>
            <a:spLocks noGrp="1"/>
          </p:cNvSpPr>
          <p:nvPr>
            <p:ph type="ftr" sz="quarter" idx="11"/>
          </p:nvPr>
        </p:nvSpPr>
        <p:spPr/>
        <p:txBody>
          <a:bodyPr/>
          <a:lstStyle>
            <a:lvl1pPr>
              <a:defRPr>
                <a:latin typeface="Garamond" panose="02020404030301010803"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Garamond" panose="02020404030301010803" pitchFamily="18" charset="0"/>
              </a:defRPr>
            </a:lvl1pPr>
          </a:lstStyle>
          <a:p>
            <a:pPr>
              <a:defRPr/>
            </a:pPr>
            <a:fld id="{07709583-4A82-4D55-AB8B-D25095B114D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C429CA-DB8D-452B-B1D9-A7844AAE0D3D}" type="datetime1">
              <a:rPr lang="en-US" smtClean="0"/>
              <a:t>9/24/2015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CB3A6DB-648B-42E9-BC82-B6717FF8EF5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F6791E-8DD7-4DC2-AE82-20F57AEC3D36}" type="datetime1">
              <a:rPr lang="en-US" smtClean="0"/>
              <a:t>9/24/2015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EDFF26C-A596-4A6D-B01C-63C47F656A5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F5445A-0317-4A75-9FA9-D0D257CE145F}" type="datetime1">
              <a:rPr lang="en-US" smtClean="0"/>
              <a:t>9/24/2015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6E781C-7D9A-4FF6-82AC-647738AA33F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EA67EC-5EC0-4A82-B532-47D5B6BD3FDD}" type="datetime1">
              <a:rPr lang="en-US" smtClean="0"/>
              <a:t>9/24/2015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73764F3-4EB7-492E-A754-08C9041D3EE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8F19B8-6A9E-4530-A569-28B48D25B4D6}" type="datetime1">
              <a:rPr lang="en-US" smtClean="0"/>
              <a:t>9/24/2015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F8F99E1-2A64-4BE2-8C00-2683A8E025D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E39795-45EE-4CB8-AA69-7FB25626CAC4}" type="datetime1">
              <a:rPr lang="en-US" smtClean="0"/>
              <a:t>9/24/2015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85C33C-FAE1-4D28-B382-E4FAF393533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5C18A7A-042B-48F8-B256-C8356F5D0487}" type="datetime1">
              <a:rPr lang="en-US" smtClean="0"/>
              <a:t>9/24/2015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DABDAF5-B0EB-49AD-8DBC-A1DD084D202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truetthurstinc.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ir@truetthurstinc.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truetthurstinc.com/index.php?s=151&amp;cat=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2587625"/>
            <a:ext cx="8382000" cy="1298575"/>
          </a:xfrm>
        </p:spPr>
        <p:txBody>
          <a:bodyPr/>
          <a:lstStyle/>
          <a:p>
            <a:pPr eaLnBrk="1" hangingPunct="1"/>
            <a:r>
              <a:rPr lang="en-US" dirty="0" smtClean="0">
                <a:latin typeface="Garamond" pitchFamily="18" charset="0"/>
              </a:rPr>
              <a:t>Truett-Hurst, Inc.</a:t>
            </a:r>
            <a:r>
              <a:rPr lang="en-US" sz="3600" dirty="0" smtClean="0">
                <a:latin typeface="Garamond" pitchFamily="18" charset="0"/>
              </a:rPr>
              <a:t/>
            </a:r>
            <a:br>
              <a:rPr lang="en-US" sz="3600" dirty="0" smtClean="0">
                <a:latin typeface="Garamond" pitchFamily="18" charset="0"/>
              </a:rPr>
            </a:br>
            <a:r>
              <a:rPr lang="en-US" sz="2400" dirty="0" smtClean="0">
                <a:latin typeface="Garamond" pitchFamily="18" charset="0"/>
              </a:rPr>
              <a:t>FY15 Earnings Call</a:t>
            </a:r>
          </a:p>
        </p:txBody>
      </p:sp>
      <p:sp>
        <p:nvSpPr>
          <p:cNvPr id="15362" name="Subtitle 3"/>
          <p:cNvSpPr>
            <a:spLocks noGrp="1"/>
          </p:cNvSpPr>
          <p:nvPr>
            <p:ph type="subTitle" idx="1"/>
          </p:nvPr>
        </p:nvSpPr>
        <p:spPr>
          <a:xfrm>
            <a:off x="1295400" y="4186238"/>
            <a:ext cx="6400800" cy="685800"/>
          </a:xfrm>
        </p:spPr>
        <p:txBody>
          <a:bodyPr/>
          <a:lstStyle/>
          <a:p>
            <a:pPr eaLnBrk="1" hangingPunct="1"/>
            <a:r>
              <a:rPr lang="en-US" dirty="0" smtClean="0">
                <a:solidFill>
                  <a:schemeClr val="tx1"/>
                </a:solidFill>
                <a:latin typeface="Garamond" pitchFamily="18" charset="0"/>
              </a:rPr>
              <a:t>September 24, 2015</a:t>
            </a:r>
          </a:p>
        </p:txBody>
      </p:sp>
      <p:pic>
        <p:nvPicPr>
          <p:cNvPr id="15363" name="Picture 7"/>
          <p:cNvPicPr>
            <a:picLocks noChangeAspect="1"/>
          </p:cNvPicPr>
          <p:nvPr/>
        </p:nvPicPr>
        <p:blipFill>
          <a:blip r:embed="rId3"/>
          <a:srcRect/>
          <a:stretch>
            <a:fillRect/>
          </a:stretch>
        </p:blipFill>
        <p:spPr bwMode="auto">
          <a:xfrm>
            <a:off x="1535113" y="533400"/>
            <a:ext cx="5921375" cy="2182813"/>
          </a:xfrm>
          <a:prstGeom prst="rect">
            <a:avLst/>
          </a:prstGeom>
          <a:noFill/>
          <a:ln w="9525">
            <a:noFill/>
            <a:miter lim="800000"/>
            <a:headEnd/>
            <a:tailEnd/>
          </a:ln>
        </p:spPr>
      </p:pic>
      <p:sp>
        <p:nvSpPr>
          <p:cNvPr id="15364" name="Subtitle 3"/>
          <p:cNvSpPr txBox="1">
            <a:spLocks/>
          </p:cNvSpPr>
          <p:nvPr/>
        </p:nvSpPr>
        <p:spPr bwMode="auto">
          <a:xfrm>
            <a:off x="1295400" y="5175250"/>
            <a:ext cx="6400800" cy="685800"/>
          </a:xfrm>
          <a:prstGeom prst="rect">
            <a:avLst/>
          </a:prstGeom>
          <a:noFill/>
          <a:ln w="9525">
            <a:noFill/>
            <a:miter lim="800000"/>
            <a:headEnd/>
            <a:tailEnd/>
          </a:ln>
        </p:spPr>
        <p:txBody>
          <a:bodyPr/>
          <a:lstStyle/>
          <a:p>
            <a:pPr algn="ctr">
              <a:spcBef>
                <a:spcPct val="20000"/>
              </a:spcBef>
              <a:buFont typeface="Arial" charset="0"/>
              <a:buNone/>
            </a:pPr>
            <a:r>
              <a:rPr lang="en-US" sz="2800" dirty="0">
                <a:latin typeface="Garamond" pitchFamily="18" charset="0"/>
              </a:rPr>
              <a:t>NASDAQ:  THST</a:t>
            </a:r>
          </a:p>
        </p:txBody>
      </p:sp>
      <p:sp>
        <p:nvSpPr>
          <p:cNvPr id="3" name="Slide Number Placeholder 2"/>
          <p:cNvSpPr>
            <a:spLocks noGrp="1"/>
          </p:cNvSpPr>
          <p:nvPr>
            <p:ph type="sldNum" sz="quarter" idx="12"/>
          </p:nvPr>
        </p:nvSpPr>
        <p:spPr/>
        <p:txBody>
          <a:bodyPr/>
          <a:lstStyle/>
          <a:p>
            <a:pPr>
              <a:defRPr/>
            </a:pPr>
            <a:fld id="{209E6FFA-387F-4620-A954-BF133F21202E}"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81" name="Slide Number Placeholder 3"/>
          <p:cNvSpPr>
            <a:spLocks noGrp="1"/>
          </p:cNvSpPr>
          <p:nvPr>
            <p:ph type="sldNum" sz="quarter" idx="12"/>
          </p:nvPr>
        </p:nvSpPr>
        <p:spPr/>
        <p:txBody>
          <a:bodyPr/>
          <a:lstStyle/>
          <a:p>
            <a:pPr>
              <a:defRPr/>
            </a:pPr>
            <a:fld id="{A319A228-F899-4FBB-80D9-3927464E007F}" type="slidenum">
              <a:rPr lang="en-US" altLang="ja-JP">
                <a:latin typeface="Arial" pitchFamily="-123" charset="0"/>
              </a:rPr>
              <a:pPr>
                <a:defRPr/>
              </a:pPr>
              <a:t>10</a:t>
            </a:fld>
            <a:endParaRPr lang="en-US" altLang="ja-JP" dirty="0">
              <a:latin typeface="Arial" pitchFamily="-123" charset="0"/>
            </a:endParaRPr>
          </a:p>
        </p:txBody>
      </p:sp>
      <p:sp>
        <p:nvSpPr>
          <p:cNvPr id="38914" name="Title 1"/>
          <p:cNvSpPr>
            <a:spLocks noGrp="1"/>
          </p:cNvSpPr>
          <p:nvPr>
            <p:ph type="title"/>
          </p:nvPr>
        </p:nvSpPr>
        <p:spPr/>
        <p:txBody>
          <a:bodyPr/>
          <a:lstStyle/>
          <a:p>
            <a:pPr eaLnBrk="1" hangingPunct="1"/>
            <a:r>
              <a:rPr lang="en-US" sz="3200" dirty="0" smtClean="0"/>
              <a:t>Select Balance Sheet Data</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404938"/>
            <a:ext cx="42957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83D6F5-59EA-4AA3-9D9F-7FF5BC699025}" type="slidenum">
              <a:rPr lang="en-US"/>
              <a:pPr>
                <a:defRPr/>
              </a:pPr>
              <a:t>11</a:t>
            </a:fld>
            <a:endParaRPr lang="en-US" dirty="0"/>
          </a:p>
        </p:txBody>
      </p:sp>
      <p:sp>
        <p:nvSpPr>
          <p:cNvPr id="6" name="Title 1"/>
          <p:cNvSpPr>
            <a:spLocks noGrp="1"/>
          </p:cNvSpPr>
          <p:nvPr>
            <p:ph type="title"/>
          </p:nvPr>
        </p:nvSpPr>
        <p:spPr>
          <a:xfrm>
            <a:off x="457200" y="274638"/>
            <a:ext cx="8229600" cy="715962"/>
          </a:xfrm>
        </p:spPr>
        <p:txBody>
          <a:bodyPr/>
          <a:lstStyle/>
          <a:p>
            <a:pPr eaLnBrk="1" hangingPunct="1"/>
            <a:r>
              <a:rPr lang="en-US" sz="3200" dirty="0" smtClean="0"/>
              <a:t>Ownership Structure</a:t>
            </a:r>
            <a:endParaRPr lang="en-US" sz="3200" dirty="0" smtClean="0">
              <a:solidFill>
                <a:srgbClr val="FF0000"/>
              </a:solidFill>
            </a:endParaRPr>
          </a:p>
        </p:txBody>
      </p:sp>
      <p:sp>
        <p:nvSpPr>
          <p:cNvPr id="4" name="TextBox 3"/>
          <p:cNvSpPr txBox="1"/>
          <p:nvPr/>
        </p:nvSpPr>
        <p:spPr>
          <a:xfrm>
            <a:off x="762000" y="5410200"/>
            <a:ext cx="1726755" cy="769441"/>
          </a:xfrm>
          <a:prstGeom prst="rect">
            <a:avLst/>
          </a:prstGeom>
          <a:noFill/>
        </p:spPr>
        <p:txBody>
          <a:bodyPr wrap="none" rtlCol="0">
            <a:spAutoFit/>
          </a:bodyPr>
          <a:lstStyle/>
          <a:p>
            <a:endParaRPr lang="en-US" sz="1100" u="sng" dirty="0" smtClean="0">
              <a:latin typeface="Garamond" panose="02020404030301010803" pitchFamily="18" charset="0"/>
            </a:endParaRPr>
          </a:p>
          <a:p>
            <a:endParaRPr lang="en-US" sz="1100" u="sng" dirty="0">
              <a:latin typeface="Garamond" panose="02020404030301010803" pitchFamily="18" charset="0"/>
            </a:endParaRPr>
          </a:p>
          <a:p>
            <a:r>
              <a:rPr lang="en-US" sz="1100" u="sng" dirty="0" smtClean="0">
                <a:latin typeface="Garamond" panose="02020404030301010803" pitchFamily="18" charset="0"/>
              </a:rPr>
              <a:t>Activity during Q4FY15:</a:t>
            </a:r>
          </a:p>
          <a:p>
            <a:pPr marL="285750" indent="-285750">
              <a:buFont typeface="Arial" panose="020B0604020202020204" pitchFamily="34" charset="0"/>
              <a:buChar char="•"/>
            </a:pPr>
            <a:r>
              <a:rPr lang="en-US" sz="1100" dirty="0" smtClean="0">
                <a:latin typeface="Garamond" panose="02020404030301010803" pitchFamily="18" charset="0"/>
              </a:rPr>
              <a:t>70,000 options granted</a:t>
            </a:r>
            <a:endParaRPr lang="en-US" sz="1100" dirty="0">
              <a:latin typeface="Garamond" panose="020204040303010108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94" y="1295400"/>
            <a:ext cx="8659906" cy="413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927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solidFill>
            <a:schemeClr val="bg1">
              <a:alpha val="50195"/>
            </a:schemeClr>
          </a:solidFill>
        </p:spPr>
        <p:txBody>
          <a:bodyPr rtlCol="0">
            <a:normAutofit/>
          </a:bodyPr>
          <a:lstStyle/>
          <a:p>
            <a:pPr eaLnBrk="1" fontAlgn="auto" hangingPunct="1">
              <a:spcAft>
                <a:spcPts val="0"/>
              </a:spcAft>
              <a:defRPr/>
            </a:pPr>
            <a:r>
              <a:rPr lang="en-US" sz="2954" dirty="0" smtClean="0">
                <a:cs typeface="Arial" charset="0"/>
              </a:rPr>
              <a:t>Business update</a:t>
            </a:r>
            <a:endParaRPr lang="en-US" sz="2954" dirty="0">
              <a:cs typeface="Arial" charset="0"/>
            </a:endParaRPr>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2" name="Slide Number Placeholder 1"/>
          <p:cNvSpPr>
            <a:spLocks noGrp="1"/>
          </p:cNvSpPr>
          <p:nvPr>
            <p:ph type="sldNum" sz="quarter" idx="12"/>
          </p:nvPr>
        </p:nvSpPr>
        <p:spPr/>
        <p:txBody>
          <a:bodyPr/>
          <a:lstStyle/>
          <a:p>
            <a:pPr>
              <a:defRPr/>
            </a:pPr>
            <a:fld id="{07709583-4A82-4D55-AB8B-D25095B114D5}" type="slidenum">
              <a:rPr lang="en-US" smtClean="0"/>
              <a:pPr>
                <a:defRPr/>
              </a:pPr>
              <a:t>12</a:t>
            </a:fld>
            <a:endParaRPr lang="en-US" dirty="0"/>
          </a:p>
        </p:txBody>
      </p:sp>
    </p:spTree>
    <p:custDataLst>
      <p:tags r:id="rId1"/>
    </p:custDataLst>
    <p:extLst>
      <p:ext uri="{BB962C8B-B14F-4D97-AF65-F5344CB8AC3E}">
        <p14:creationId xmlns:p14="http://schemas.microsoft.com/office/powerpoint/2010/main" val="4168613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74638"/>
            <a:ext cx="8229600" cy="715962"/>
          </a:xfrm>
        </p:spPr>
        <p:txBody>
          <a:bodyPr/>
          <a:lstStyle/>
          <a:p>
            <a:pPr eaLnBrk="1" hangingPunct="1"/>
            <a:r>
              <a:rPr lang="en-US" sz="3200" dirty="0" smtClean="0"/>
              <a:t>Customer Updates</a:t>
            </a:r>
          </a:p>
        </p:txBody>
      </p:sp>
      <p:sp>
        <p:nvSpPr>
          <p:cNvPr id="3" name="Content Placeholder 2"/>
          <p:cNvSpPr>
            <a:spLocks noGrp="1"/>
          </p:cNvSpPr>
          <p:nvPr>
            <p:ph idx="1"/>
          </p:nvPr>
        </p:nvSpPr>
        <p:spPr>
          <a:xfrm>
            <a:off x="304800" y="1295400"/>
            <a:ext cx="8458200" cy="5257800"/>
          </a:xfrm>
        </p:spPr>
        <p:txBody>
          <a:bodyPr>
            <a:noAutofit/>
          </a:bodyPr>
          <a:lstStyle/>
          <a:p>
            <a:pPr eaLnBrk="1" hangingPunct="1"/>
            <a:r>
              <a:rPr lang="en-US" sz="1400" b="1" dirty="0" smtClean="0"/>
              <a:t>The Kroger Company </a:t>
            </a:r>
          </a:p>
          <a:p>
            <a:pPr lvl="1" eaLnBrk="1" hangingPunct="1"/>
            <a:r>
              <a:rPr lang="en-US" sz="1200" dirty="0" smtClean="0"/>
              <a:t>Disappointing execution and customer acceptance of CA </a:t>
            </a:r>
            <a:r>
              <a:rPr lang="en-US" sz="1200" dirty="0" err="1" smtClean="0"/>
              <a:t>Winecraft</a:t>
            </a:r>
            <a:r>
              <a:rPr lang="en-US" sz="1200" dirty="0" smtClean="0"/>
              <a:t> </a:t>
            </a:r>
          </a:p>
          <a:p>
            <a:pPr lvl="1" eaLnBrk="1" hangingPunct="1"/>
            <a:r>
              <a:rPr lang="en-US" sz="1200" dirty="0" smtClean="0"/>
              <a:t>Sonoma Ranches brand in stores and selling well</a:t>
            </a:r>
          </a:p>
          <a:p>
            <a:pPr eaLnBrk="1" hangingPunct="1"/>
            <a:r>
              <a:rPr lang="en-US" sz="1400" b="1" dirty="0" smtClean="0"/>
              <a:t>Albertsons/Safeway</a:t>
            </a:r>
          </a:p>
          <a:p>
            <a:pPr lvl="1" eaLnBrk="1" hangingPunct="1"/>
            <a:r>
              <a:rPr lang="en-US" sz="1200" dirty="0" smtClean="0"/>
              <a:t>Acquisition is complete – moved from corporate control to regional control</a:t>
            </a:r>
          </a:p>
          <a:p>
            <a:pPr lvl="1" eaLnBrk="1" hangingPunct="1"/>
            <a:r>
              <a:rPr lang="en-US" sz="1200" dirty="0" smtClean="0"/>
              <a:t>#1 or #2 grocer in every market in the US</a:t>
            </a:r>
          </a:p>
          <a:p>
            <a:pPr eaLnBrk="1" hangingPunct="1"/>
            <a:r>
              <a:rPr lang="en-US" sz="1400" b="1" dirty="0" smtClean="0"/>
              <a:t>Target Corporation</a:t>
            </a:r>
            <a:r>
              <a:rPr lang="en-US" sz="1400" dirty="0" smtClean="0"/>
              <a:t> </a:t>
            </a:r>
          </a:p>
          <a:p>
            <a:pPr lvl="1" eaLnBrk="1" hangingPunct="1"/>
            <a:r>
              <a:rPr lang="en-US" sz="1200" dirty="0" smtClean="0"/>
              <a:t>Republic Of Wine – initial strong success</a:t>
            </a:r>
          </a:p>
          <a:p>
            <a:pPr lvl="1" eaLnBrk="1" hangingPunct="1"/>
            <a:r>
              <a:rPr lang="en-US" sz="1200" dirty="0" smtClean="0"/>
              <a:t>3 new items for OND (Champagne, </a:t>
            </a:r>
            <a:r>
              <a:rPr lang="en-US" sz="1200" dirty="0" err="1" smtClean="0"/>
              <a:t>CdR</a:t>
            </a:r>
            <a:r>
              <a:rPr lang="en-US" sz="1200" dirty="0" smtClean="0"/>
              <a:t>, and Chardonnay)</a:t>
            </a:r>
          </a:p>
          <a:p>
            <a:pPr eaLnBrk="1" hangingPunct="1"/>
            <a:r>
              <a:rPr lang="en-US" sz="1400" b="1" dirty="0" smtClean="0"/>
              <a:t>Total Wines &amp; More</a:t>
            </a:r>
            <a:r>
              <a:rPr lang="en-US" sz="1400" dirty="0" smtClean="0"/>
              <a:t> </a:t>
            </a:r>
          </a:p>
          <a:p>
            <a:pPr lvl="1" eaLnBrk="1" hangingPunct="1"/>
            <a:r>
              <a:rPr lang="en-US" sz="1200" dirty="0" smtClean="0"/>
              <a:t>L4Q’s growth in retail sales = +33% (9-1-15)</a:t>
            </a:r>
          </a:p>
          <a:p>
            <a:pPr lvl="1" eaLnBrk="1" hangingPunct="1"/>
            <a:r>
              <a:rPr lang="en-US" sz="1200" dirty="0" smtClean="0"/>
              <a:t>Working with ownership and new buying team to continue to increase sales on existing </a:t>
            </a:r>
            <a:r>
              <a:rPr lang="en-US" sz="1200" dirty="0" err="1" smtClean="0"/>
              <a:t>skus</a:t>
            </a:r>
            <a:endParaRPr lang="en-US" sz="1200" dirty="0" smtClean="0"/>
          </a:p>
          <a:p>
            <a:pPr eaLnBrk="1" hangingPunct="1"/>
            <a:r>
              <a:rPr lang="en-US" sz="1400" b="1" dirty="0" smtClean="0"/>
              <a:t>Trader Joe’s</a:t>
            </a:r>
          </a:p>
          <a:p>
            <a:pPr lvl="1" eaLnBrk="1" hangingPunct="1"/>
            <a:r>
              <a:rPr lang="en-US" sz="1200" dirty="0" smtClean="0"/>
              <a:t>Dearly Beloved selling well</a:t>
            </a:r>
          </a:p>
          <a:p>
            <a:pPr lvl="1" eaLnBrk="1" hangingPunct="1"/>
            <a:r>
              <a:rPr lang="en-US" sz="1200" dirty="0" smtClean="0"/>
              <a:t>Sauvignon Republic renewed for another year</a:t>
            </a:r>
          </a:p>
          <a:p>
            <a:pPr lvl="1" eaLnBrk="1" hangingPunct="1"/>
            <a:r>
              <a:rPr lang="en-US" sz="1200" dirty="0" smtClean="0"/>
              <a:t>Invitation for new product proposals</a:t>
            </a:r>
          </a:p>
          <a:p>
            <a:pPr eaLnBrk="1" hangingPunct="1"/>
            <a:r>
              <a:rPr lang="en-US" sz="1400" b="1" dirty="0" smtClean="0"/>
              <a:t>Colby Red</a:t>
            </a:r>
          </a:p>
          <a:p>
            <a:pPr lvl="1" eaLnBrk="1" hangingPunct="1"/>
            <a:r>
              <a:rPr lang="en-US" sz="1200" dirty="0" smtClean="0"/>
              <a:t>Targeting crossing $1 million in lifetime heart health charity donations</a:t>
            </a:r>
          </a:p>
          <a:p>
            <a:pPr lvl="1" eaLnBrk="1" hangingPunct="1"/>
            <a:r>
              <a:rPr lang="en-US" sz="1200" dirty="0" smtClean="0"/>
              <a:t>New support from distributors</a:t>
            </a:r>
          </a:p>
          <a:p>
            <a:pPr lvl="1" eaLnBrk="1" hangingPunct="1"/>
            <a:r>
              <a:rPr lang="en-US" sz="1200" dirty="0" smtClean="0"/>
              <a:t>Founding retailer, Walgreen’s, set for ongoing promotions</a:t>
            </a:r>
          </a:p>
          <a:p>
            <a:pPr eaLnBrk="1" hangingPunct="1"/>
            <a:r>
              <a:rPr lang="en-US" sz="1400" b="1" dirty="0" smtClean="0"/>
              <a:t>Three Tier Brands</a:t>
            </a:r>
          </a:p>
          <a:p>
            <a:pPr lvl="1" eaLnBrk="1" hangingPunct="1"/>
            <a:r>
              <a:rPr lang="en-US" sz="1200" dirty="0" smtClean="0"/>
              <a:t>Investigating exclusive brand options</a:t>
            </a:r>
          </a:p>
        </p:txBody>
      </p:sp>
      <p:sp>
        <p:nvSpPr>
          <p:cNvPr id="4" name="Slide Number Placeholder 3"/>
          <p:cNvSpPr>
            <a:spLocks noGrp="1"/>
          </p:cNvSpPr>
          <p:nvPr>
            <p:ph type="sldNum" sz="quarter" idx="12"/>
          </p:nvPr>
        </p:nvSpPr>
        <p:spPr/>
        <p:txBody>
          <a:bodyPr/>
          <a:lstStyle/>
          <a:p>
            <a:pPr>
              <a:defRPr/>
            </a:pPr>
            <a:fld id="{DB123D4B-58A6-4E5E-BB5A-BFA0DD652F66}" type="slidenum">
              <a:rPr lang="en-US"/>
              <a:pPr>
                <a:defRPr/>
              </a:pPr>
              <a:t>13</a:t>
            </a:fld>
            <a:endParaRPr lang="en-US" dirty="0"/>
          </a:p>
        </p:txBody>
      </p:sp>
    </p:spTree>
    <p:extLst>
      <p:ext uri="{BB962C8B-B14F-4D97-AF65-F5344CB8AC3E}">
        <p14:creationId xmlns:p14="http://schemas.microsoft.com/office/powerpoint/2010/main" val="3363754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3200" dirty="0" smtClean="0"/>
              <a:t>Market Risks &amp; Opportunities</a:t>
            </a:r>
          </a:p>
        </p:txBody>
      </p:sp>
      <p:sp>
        <p:nvSpPr>
          <p:cNvPr id="3" name="Content Placeholder 2"/>
          <p:cNvSpPr>
            <a:spLocks noGrp="1"/>
          </p:cNvSpPr>
          <p:nvPr>
            <p:ph idx="1"/>
          </p:nvPr>
        </p:nvSpPr>
        <p:spPr>
          <a:xfrm>
            <a:off x="304800" y="1066800"/>
            <a:ext cx="8458200" cy="5257800"/>
          </a:xfrm>
        </p:spPr>
        <p:txBody>
          <a:bodyPr>
            <a:noAutofit/>
          </a:bodyPr>
          <a:lstStyle/>
          <a:p>
            <a:pPr eaLnBrk="1" hangingPunct="1"/>
            <a:r>
              <a:rPr lang="en-US" sz="2400" dirty="0" smtClean="0"/>
              <a:t>Market Risks</a:t>
            </a:r>
          </a:p>
          <a:p>
            <a:pPr lvl="1" eaLnBrk="1" hangingPunct="1"/>
            <a:r>
              <a:rPr lang="en-US" sz="1800" dirty="0" smtClean="0"/>
              <a:t>The Wine Spies</a:t>
            </a:r>
          </a:p>
          <a:p>
            <a:pPr lvl="2" eaLnBrk="1" hangingPunct="1"/>
            <a:r>
              <a:rPr lang="en-US" sz="1400" dirty="0" smtClean="0"/>
              <a:t>Loss of major internet partner</a:t>
            </a:r>
          </a:p>
          <a:p>
            <a:pPr lvl="2" eaLnBrk="1" hangingPunct="1"/>
            <a:r>
              <a:rPr lang="en-US" sz="1400" dirty="0" smtClean="0"/>
              <a:t>Moving back to previous sales volumes</a:t>
            </a:r>
          </a:p>
          <a:p>
            <a:pPr lvl="1" eaLnBrk="1" hangingPunct="1"/>
            <a:r>
              <a:rPr lang="en-US" sz="1800" dirty="0" smtClean="0"/>
              <a:t>Three Tier Distribution</a:t>
            </a:r>
          </a:p>
          <a:p>
            <a:pPr lvl="2" eaLnBrk="1" hangingPunct="1"/>
            <a:r>
              <a:rPr lang="en-US" sz="1400" dirty="0" smtClean="0"/>
              <a:t>THI moving to exclusive brands</a:t>
            </a:r>
          </a:p>
          <a:p>
            <a:pPr eaLnBrk="1" hangingPunct="1"/>
            <a:r>
              <a:rPr lang="en-US" sz="2400" dirty="0" smtClean="0"/>
              <a:t>Market Opportunities</a:t>
            </a:r>
          </a:p>
          <a:p>
            <a:pPr lvl="1" eaLnBrk="1" hangingPunct="1"/>
            <a:r>
              <a:rPr lang="en-US" sz="1800" dirty="0" smtClean="0"/>
              <a:t>Large retail partners are focused on wine category to support aggressive growth targets </a:t>
            </a:r>
          </a:p>
          <a:p>
            <a:pPr lvl="1" eaLnBrk="1" hangingPunct="1"/>
            <a:r>
              <a:rPr lang="en-US" sz="1800" dirty="0" smtClean="0"/>
              <a:t>Retailers control shelf space and promotions</a:t>
            </a:r>
          </a:p>
          <a:p>
            <a:pPr lvl="2" eaLnBrk="1" hangingPunct="1"/>
            <a:r>
              <a:rPr lang="en-US" sz="1400" dirty="0" smtClean="0"/>
              <a:t>Opportunity to build “brands”</a:t>
            </a:r>
          </a:p>
          <a:p>
            <a:pPr lvl="1" eaLnBrk="1" hangingPunct="1"/>
            <a:r>
              <a:rPr lang="en-US" sz="1800" dirty="0" smtClean="0"/>
              <a:t>Private label/Control brands taking share</a:t>
            </a:r>
          </a:p>
          <a:p>
            <a:pPr lvl="2" eaLnBrk="1" hangingPunct="1"/>
            <a:r>
              <a:rPr lang="en-US" sz="1400" dirty="0" smtClean="0"/>
              <a:t>TJ’s, Total, The Kroger Co. significant share of category</a:t>
            </a:r>
          </a:p>
          <a:p>
            <a:pPr lvl="2" eaLnBrk="1" hangingPunct="1"/>
            <a:r>
              <a:rPr lang="en-US" sz="1400" dirty="0" smtClean="0"/>
              <a:t>Target, Albertsons-Safeway – more emphasis</a:t>
            </a:r>
          </a:p>
          <a:p>
            <a:pPr lvl="1" eaLnBrk="1" hangingPunct="1"/>
            <a:r>
              <a:rPr lang="en-US" sz="1800" dirty="0" smtClean="0"/>
              <a:t>Light 2015 harvest should help maintain pricing</a:t>
            </a:r>
          </a:p>
          <a:p>
            <a:pPr lvl="1" eaLnBrk="1" hangingPunct="1"/>
            <a:r>
              <a:rPr lang="en-US" sz="1800" dirty="0" smtClean="0"/>
              <a:t>Consumers seeking innovation/new brands</a:t>
            </a:r>
          </a:p>
          <a:p>
            <a:pPr lvl="1" eaLnBrk="1" hangingPunct="1"/>
            <a:endParaRPr lang="en-US" sz="1800" dirty="0" smtClean="0"/>
          </a:p>
          <a:p>
            <a:pPr marL="457200" lvl="1" indent="0" eaLnBrk="1" hangingPunct="1">
              <a:buNone/>
            </a:pPr>
            <a:endParaRPr lang="en-US" sz="2000" b="1" dirty="0"/>
          </a:p>
        </p:txBody>
      </p:sp>
      <p:sp>
        <p:nvSpPr>
          <p:cNvPr id="4" name="Slide Number Placeholder 3"/>
          <p:cNvSpPr>
            <a:spLocks noGrp="1"/>
          </p:cNvSpPr>
          <p:nvPr>
            <p:ph type="sldNum" sz="quarter" idx="12"/>
          </p:nvPr>
        </p:nvSpPr>
        <p:spPr/>
        <p:txBody>
          <a:bodyPr/>
          <a:lstStyle/>
          <a:p>
            <a:pPr>
              <a:defRPr/>
            </a:pPr>
            <a:fld id="{DB123D4B-58A6-4E5E-BB5A-BFA0DD652F66}" type="slidenum">
              <a:rPr lang="en-US"/>
              <a:pPr>
                <a:defRPr/>
              </a:pPr>
              <a:t>14</a:t>
            </a:fld>
            <a:endParaRPr lang="en-US" dirty="0"/>
          </a:p>
        </p:txBody>
      </p:sp>
    </p:spTree>
    <p:extLst>
      <p:ext uri="{BB962C8B-B14F-4D97-AF65-F5344CB8AC3E}">
        <p14:creationId xmlns:p14="http://schemas.microsoft.com/office/powerpoint/2010/main" val="1244826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Q &amp; A</a:t>
            </a:r>
            <a:endParaRPr lang="en-US" dirty="0"/>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953710DF-C30E-4D0A-B2B7-0BD21118BB1E}"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322916-0924-435C-ADB9-DD37FC04F272}" type="slidenum">
              <a:rPr lang="en-US"/>
              <a:pPr>
                <a:defRPr/>
              </a:pPr>
              <a:t>16</a:t>
            </a:fld>
            <a:endParaRPr lang="en-US" dirty="0"/>
          </a:p>
        </p:txBody>
      </p:sp>
      <p:sp>
        <p:nvSpPr>
          <p:cNvPr id="43010" name="Title 1"/>
          <p:cNvSpPr>
            <a:spLocks noGrp="1"/>
          </p:cNvSpPr>
          <p:nvPr>
            <p:ph type="title" idx="4294967295"/>
          </p:nvPr>
        </p:nvSpPr>
        <p:spPr>
          <a:xfrm>
            <a:off x="611188" y="360363"/>
            <a:ext cx="7921625" cy="538162"/>
          </a:xfrm>
        </p:spPr>
        <p:txBody>
          <a:bodyPr/>
          <a:lstStyle/>
          <a:p>
            <a:pPr eaLnBrk="1" hangingPunct="1"/>
            <a:r>
              <a:rPr lang="en-US" altLang="en-US" sz="2400" b="1" dirty="0" smtClean="0">
                <a:latin typeface="Garamond" pitchFamily="18" charset="0"/>
              </a:rPr>
              <a:t>APPENDIX</a:t>
            </a:r>
          </a:p>
        </p:txBody>
      </p:sp>
      <p:sp>
        <p:nvSpPr>
          <p:cNvPr id="36867" name="Content Placeholder 2"/>
          <p:cNvSpPr>
            <a:spLocks noGrp="1"/>
          </p:cNvSpPr>
          <p:nvPr>
            <p:ph idx="4294967295"/>
          </p:nvPr>
        </p:nvSpPr>
        <p:spPr>
          <a:xfrm>
            <a:off x="266700" y="1066800"/>
            <a:ext cx="8610600" cy="4953000"/>
          </a:xfrm>
        </p:spPr>
        <p:txBody>
          <a:bodyPr rtlCol="0">
            <a:normAutofit/>
          </a:bodyPr>
          <a:lstStyle/>
          <a:p>
            <a:pPr marL="0" indent="0" eaLnBrk="1" fontAlgn="auto" hangingPunct="1">
              <a:spcAft>
                <a:spcPts val="0"/>
              </a:spcAft>
              <a:buFont typeface="Arial" pitchFamily="34" charset="0"/>
              <a:buNone/>
              <a:defRPr/>
            </a:pPr>
            <a:endParaRPr lang="en-US" altLang="en-US" sz="2800" dirty="0" smtClean="0">
              <a:latin typeface="Garamond" panose="02020404030301010803" pitchFamily="18" charset="0"/>
            </a:endParaRPr>
          </a:p>
          <a:p>
            <a:pPr marL="514350" indent="-514350" eaLnBrk="1" fontAlgn="auto" hangingPunct="1">
              <a:spcAft>
                <a:spcPts val="0"/>
              </a:spcAft>
              <a:buFont typeface="+mj-lt"/>
              <a:buAutoNum type="romanUcPeriod"/>
              <a:defRPr/>
            </a:pPr>
            <a:r>
              <a:rPr lang="en-US" altLang="en-US" sz="2400" dirty="0" smtClean="0">
                <a:latin typeface="Garamond" panose="02020404030301010803" pitchFamily="18" charset="0"/>
              </a:rPr>
              <a:t>Contact Information</a:t>
            </a:r>
          </a:p>
          <a:p>
            <a:pPr marL="514350" indent="-514350" eaLnBrk="1" fontAlgn="auto" hangingPunct="1">
              <a:spcAft>
                <a:spcPts val="0"/>
              </a:spcAft>
              <a:buFont typeface="+mj-lt"/>
              <a:buAutoNum type="romanUcPeriod"/>
              <a:defRPr/>
            </a:pPr>
            <a:r>
              <a:rPr lang="en-US" altLang="en-US" sz="2400" dirty="0">
                <a:latin typeface="Garamond" panose="02020404030301010803" pitchFamily="18" charset="0"/>
              </a:rPr>
              <a:t>Conference Call Playback </a:t>
            </a:r>
            <a:r>
              <a:rPr lang="en-US" altLang="en-US" sz="2400" dirty="0" smtClean="0">
                <a:latin typeface="Garamond" panose="02020404030301010803" pitchFamily="18" charset="0"/>
              </a:rPr>
              <a:t>Information</a:t>
            </a:r>
          </a:p>
          <a:p>
            <a:pPr marL="514350" indent="-514350" eaLnBrk="1" fontAlgn="auto" hangingPunct="1">
              <a:spcAft>
                <a:spcPts val="0"/>
              </a:spcAft>
              <a:buFont typeface="+mj-lt"/>
              <a:buAutoNum type="romanUcPeriod"/>
              <a:defRPr/>
            </a:pPr>
            <a:endParaRPr lang="en-US" altLang="en-US" sz="2400" dirty="0" smtClean="0">
              <a:latin typeface="Garamond" panose="02020404030301010803" pitchFamily="18"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lgn="ctr" eaLnBrk="1" hangingPunct="1"/>
            <a:r>
              <a:rPr lang="en-US" altLang="en-US" sz="2400" b="1" dirty="0" smtClean="0"/>
              <a:t>Appendix I - Contact Information</a:t>
            </a:r>
          </a:p>
        </p:txBody>
      </p:sp>
      <p:sp>
        <p:nvSpPr>
          <p:cNvPr id="3" name="Slide Number Placeholder 2"/>
          <p:cNvSpPr>
            <a:spLocks noGrp="1"/>
          </p:cNvSpPr>
          <p:nvPr>
            <p:ph type="sldNum" sz="quarter" idx="12"/>
          </p:nvPr>
        </p:nvSpPr>
        <p:spPr/>
        <p:txBody>
          <a:bodyPr/>
          <a:lstStyle/>
          <a:p>
            <a:pPr>
              <a:defRPr/>
            </a:pPr>
            <a:fld id="{75F4DF11-56D7-49B8-B0B5-EE617EC8DE06}" type="slidenum">
              <a:rPr lang="en-US">
                <a:solidFill>
                  <a:prstClr val="black">
                    <a:tint val="75000"/>
                  </a:prstClr>
                </a:solidFill>
              </a:rPr>
              <a:pPr>
                <a:defRPr/>
              </a:pPr>
              <a:t>17</a:t>
            </a:fld>
            <a:endParaRPr lang="en-US" dirty="0">
              <a:solidFill>
                <a:prstClr val="black">
                  <a:tint val="75000"/>
                </a:prstClr>
              </a:solidFill>
            </a:endParaRPr>
          </a:p>
        </p:txBody>
      </p:sp>
      <p:sp>
        <p:nvSpPr>
          <p:cNvPr id="45059" name="Rectangle 14"/>
          <p:cNvSpPr>
            <a:spLocks noChangeArrowheads="1"/>
          </p:cNvSpPr>
          <p:nvPr/>
        </p:nvSpPr>
        <p:spPr bwMode="auto">
          <a:xfrm>
            <a:off x="2220913" y="1658938"/>
            <a:ext cx="4370387" cy="1508125"/>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2000" dirty="0">
                <a:solidFill>
                  <a:prstClr val="black"/>
                </a:solidFill>
                <a:latin typeface="Garamond" pitchFamily="18" charset="0"/>
                <a:ea typeface="MS PGothic" pitchFamily="34" charset="-128"/>
                <a:cs typeface="Arial" charset="0"/>
              </a:rPr>
              <a:t>Phillip L. Hurst </a:t>
            </a:r>
          </a:p>
          <a:p>
            <a:pPr algn="ctr" fontAlgn="base">
              <a:spcBef>
                <a:spcPct val="0"/>
              </a:spcBef>
              <a:spcAft>
                <a:spcPct val="0"/>
              </a:spcAft>
            </a:pPr>
            <a:r>
              <a:rPr lang="en-US" altLang="en-US" i="1" dirty="0">
                <a:solidFill>
                  <a:prstClr val="black"/>
                </a:solidFill>
                <a:latin typeface="Garamond" pitchFamily="18" charset="0"/>
                <a:ea typeface="MS PGothic" pitchFamily="34" charset="-128"/>
                <a:cs typeface="Arial" charset="0"/>
              </a:rPr>
              <a:t>Chief Executive Officer, President</a:t>
            </a:r>
          </a:p>
          <a:p>
            <a:pPr algn="ctr" fontAlgn="base">
              <a:spcBef>
                <a:spcPct val="0"/>
              </a:spcBef>
              <a:spcAft>
                <a:spcPct val="0"/>
              </a:spcAft>
            </a:pPr>
            <a:r>
              <a:rPr lang="en-US" altLang="en-US" dirty="0">
                <a:solidFill>
                  <a:prstClr val="black"/>
                </a:solidFill>
                <a:latin typeface="Garamond" pitchFamily="18" charset="0"/>
                <a:ea typeface="MS PGothic" pitchFamily="34" charset="-128"/>
                <a:cs typeface="Arial" charset="0"/>
              </a:rPr>
              <a:t>Email: phil@truetthurst.com</a:t>
            </a:r>
          </a:p>
          <a:p>
            <a:pPr algn="ctr" fontAlgn="base">
              <a:spcBef>
                <a:spcPct val="0"/>
              </a:spcBef>
              <a:spcAft>
                <a:spcPct val="0"/>
              </a:spcAft>
            </a:pPr>
            <a:r>
              <a:rPr lang="en-US" altLang="en-US" dirty="0">
                <a:solidFill>
                  <a:prstClr val="black"/>
                </a:solidFill>
                <a:latin typeface="Garamond" pitchFamily="18" charset="0"/>
                <a:ea typeface="MS PGothic" pitchFamily="34" charset="-128"/>
                <a:cs typeface="Arial" charset="0"/>
              </a:rPr>
              <a:t>T: 707.431.4408</a:t>
            </a:r>
          </a:p>
          <a:p>
            <a:pPr algn="ctr" fontAlgn="base">
              <a:spcBef>
                <a:spcPct val="0"/>
              </a:spcBef>
              <a:spcAft>
                <a:spcPct val="0"/>
              </a:spcAft>
            </a:pPr>
            <a:r>
              <a:rPr lang="en-US" altLang="en-US" dirty="0">
                <a:solidFill>
                  <a:prstClr val="black"/>
                </a:solidFill>
                <a:latin typeface="Garamond" pitchFamily="18" charset="0"/>
                <a:ea typeface="MS PGothic" pitchFamily="34" charset="-128"/>
                <a:cs typeface="Arial" charset="0"/>
              </a:rPr>
              <a:t>M: 707.318.7480</a:t>
            </a:r>
          </a:p>
        </p:txBody>
      </p:sp>
      <p:sp>
        <p:nvSpPr>
          <p:cNvPr id="45060" name="Rectangle 14"/>
          <p:cNvSpPr>
            <a:spLocks noChangeArrowheads="1"/>
          </p:cNvSpPr>
          <p:nvPr/>
        </p:nvSpPr>
        <p:spPr bwMode="auto">
          <a:xfrm>
            <a:off x="2603500" y="3408363"/>
            <a:ext cx="3608388" cy="1785937"/>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2000" dirty="0">
                <a:solidFill>
                  <a:prstClr val="black"/>
                </a:solidFill>
                <a:latin typeface="Garamond" pitchFamily="18" charset="0"/>
                <a:ea typeface="MS PGothic" pitchFamily="34" charset="-128"/>
                <a:cs typeface="Arial" charset="0"/>
              </a:rPr>
              <a:t>Paul A. Forgue</a:t>
            </a:r>
          </a:p>
          <a:p>
            <a:pPr algn="ctr" fontAlgn="base">
              <a:spcBef>
                <a:spcPct val="0"/>
              </a:spcBef>
              <a:spcAft>
                <a:spcPct val="0"/>
              </a:spcAft>
            </a:pPr>
            <a:r>
              <a:rPr lang="en-US" altLang="en-US" i="1" dirty="0">
                <a:solidFill>
                  <a:prstClr val="black"/>
                </a:solidFill>
                <a:latin typeface="Garamond" pitchFamily="18" charset="0"/>
                <a:ea typeface="MS PGothic" pitchFamily="34" charset="-128"/>
                <a:cs typeface="Arial" charset="0"/>
              </a:rPr>
              <a:t>Chief Financial Officer &amp;</a:t>
            </a:r>
          </a:p>
          <a:p>
            <a:pPr algn="ctr" fontAlgn="base">
              <a:spcBef>
                <a:spcPct val="0"/>
              </a:spcBef>
              <a:spcAft>
                <a:spcPct val="0"/>
              </a:spcAft>
            </a:pPr>
            <a:r>
              <a:rPr lang="en-US" altLang="en-US" i="1" dirty="0">
                <a:solidFill>
                  <a:prstClr val="black"/>
                </a:solidFill>
                <a:latin typeface="Garamond" pitchFamily="18" charset="0"/>
                <a:ea typeface="MS PGothic" pitchFamily="34" charset="-128"/>
                <a:cs typeface="Arial" charset="0"/>
              </a:rPr>
              <a:t>Chief Operations Officer</a:t>
            </a:r>
          </a:p>
          <a:p>
            <a:pPr algn="ctr" fontAlgn="base">
              <a:spcBef>
                <a:spcPct val="0"/>
              </a:spcBef>
              <a:spcAft>
                <a:spcPct val="0"/>
              </a:spcAft>
            </a:pPr>
            <a:r>
              <a:rPr lang="en-US" altLang="en-US" dirty="0">
                <a:solidFill>
                  <a:prstClr val="black"/>
                </a:solidFill>
                <a:latin typeface="Garamond" pitchFamily="18" charset="0"/>
                <a:ea typeface="MS PGothic" pitchFamily="34" charset="-128"/>
                <a:cs typeface="Arial" charset="0"/>
              </a:rPr>
              <a:t>Email: paul@truetthurst.com</a:t>
            </a:r>
          </a:p>
          <a:p>
            <a:pPr algn="ctr" fontAlgn="base">
              <a:spcBef>
                <a:spcPct val="0"/>
              </a:spcBef>
              <a:spcAft>
                <a:spcPct val="0"/>
              </a:spcAft>
            </a:pPr>
            <a:r>
              <a:rPr lang="en-US" altLang="en-US" dirty="0">
                <a:solidFill>
                  <a:prstClr val="black"/>
                </a:solidFill>
                <a:latin typeface="Garamond" pitchFamily="18" charset="0"/>
                <a:ea typeface="MS PGothic" pitchFamily="34" charset="-128"/>
                <a:cs typeface="Arial" charset="0"/>
              </a:rPr>
              <a:t>T: 707.431.4423</a:t>
            </a:r>
          </a:p>
          <a:p>
            <a:pPr algn="ctr" fontAlgn="base">
              <a:spcBef>
                <a:spcPct val="0"/>
              </a:spcBef>
              <a:spcAft>
                <a:spcPct val="0"/>
              </a:spcAft>
            </a:pPr>
            <a:r>
              <a:rPr lang="en-US" altLang="en-US" dirty="0">
                <a:solidFill>
                  <a:prstClr val="black"/>
                </a:solidFill>
                <a:latin typeface="Garamond" pitchFamily="18" charset="0"/>
                <a:ea typeface="MS PGothic" pitchFamily="34" charset="-128"/>
                <a:cs typeface="Arial" charset="0"/>
              </a:rPr>
              <a:t>M: 707.494.3452</a:t>
            </a:r>
          </a:p>
        </p:txBody>
      </p:sp>
      <p:sp>
        <p:nvSpPr>
          <p:cNvPr id="45061" name="Rectangle 14"/>
          <p:cNvSpPr>
            <a:spLocks noChangeArrowheads="1"/>
          </p:cNvSpPr>
          <p:nvPr/>
        </p:nvSpPr>
        <p:spPr bwMode="auto">
          <a:xfrm>
            <a:off x="2614613" y="5310188"/>
            <a:ext cx="3608387" cy="862012"/>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2000" dirty="0">
                <a:solidFill>
                  <a:prstClr val="black"/>
                </a:solidFill>
                <a:latin typeface="Garamond" pitchFamily="18" charset="0"/>
                <a:ea typeface="MS PGothic" pitchFamily="34" charset="-128"/>
                <a:cs typeface="Arial" charset="0"/>
                <a:hlinkClick r:id="rId3"/>
              </a:rPr>
              <a:t>www.truetthurstinc.com</a:t>
            </a:r>
            <a:endParaRPr lang="en-US" altLang="en-US" sz="2000" dirty="0">
              <a:solidFill>
                <a:prstClr val="black"/>
              </a:solidFill>
              <a:latin typeface="Garamond" pitchFamily="18" charset="0"/>
              <a:ea typeface="MS PGothic" pitchFamily="34" charset="-128"/>
              <a:cs typeface="Arial" charset="0"/>
            </a:endParaRPr>
          </a:p>
          <a:p>
            <a:pPr algn="ctr" fontAlgn="base">
              <a:spcBef>
                <a:spcPct val="0"/>
              </a:spcBef>
              <a:spcAft>
                <a:spcPct val="0"/>
              </a:spcAft>
            </a:pPr>
            <a:r>
              <a:rPr lang="en-US" altLang="en-US" sz="2000" dirty="0">
                <a:solidFill>
                  <a:prstClr val="black"/>
                </a:solidFill>
                <a:latin typeface="Garamond" pitchFamily="18" charset="0"/>
                <a:ea typeface="MS PGothic" pitchFamily="34" charset="-128"/>
                <a:cs typeface="Arial" charset="0"/>
                <a:hlinkClick r:id="rId4"/>
              </a:rPr>
              <a:t>ir@truetthurstinc.com</a:t>
            </a:r>
            <a:endParaRPr lang="en-US" altLang="en-US" sz="2000" dirty="0">
              <a:solidFill>
                <a:prstClr val="black"/>
              </a:solidFill>
              <a:latin typeface="Garamond" pitchFamily="18" charset="0"/>
              <a:ea typeface="MS PGothic" pitchFamily="34" charset="-128"/>
              <a:cs typeface="Arial" charset="0"/>
            </a:endParaRPr>
          </a:p>
        </p:txBody>
      </p:sp>
    </p:spTree>
    <p:extLst>
      <p:ext uri="{BB962C8B-B14F-4D97-AF65-F5344CB8AC3E}">
        <p14:creationId xmlns:p14="http://schemas.microsoft.com/office/powerpoint/2010/main" val="402161137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algn="ctr" eaLnBrk="1" hangingPunct="1"/>
            <a:r>
              <a:rPr lang="en-US" altLang="en-US" sz="2400" b="1" dirty="0" smtClean="0"/>
              <a:t>Appendix II – Call Playback Information</a:t>
            </a:r>
          </a:p>
        </p:txBody>
      </p:sp>
      <p:sp>
        <p:nvSpPr>
          <p:cNvPr id="47106" name="Content Placeholder 1"/>
          <p:cNvSpPr>
            <a:spLocks noGrp="1"/>
          </p:cNvSpPr>
          <p:nvPr>
            <p:ph idx="1"/>
          </p:nvPr>
        </p:nvSpPr>
        <p:spPr/>
        <p:txBody>
          <a:bodyPr/>
          <a:lstStyle/>
          <a:p>
            <a:pPr marL="0" indent="0" algn="ctr" eaLnBrk="1" hangingPunct="1">
              <a:buFontTx/>
              <a:buNone/>
            </a:pPr>
            <a:endParaRPr lang="en-US" altLang="en-US" dirty="0" smtClean="0"/>
          </a:p>
          <a:p>
            <a:pPr marL="0" indent="0" algn="ctr" eaLnBrk="1" hangingPunct="1">
              <a:buFontTx/>
              <a:buNone/>
            </a:pPr>
            <a:r>
              <a:rPr lang="en-US" altLang="en-US" sz="2800" dirty="0"/>
              <a:t>Webcast/PowerPoint/Replay available at:</a:t>
            </a:r>
          </a:p>
          <a:p>
            <a:pPr marL="0" indent="0" algn="ctr" eaLnBrk="1" hangingPunct="1">
              <a:buFontTx/>
              <a:buNone/>
            </a:pPr>
            <a:r>
              <a:rPr lang="en-US" altLang="en-US" sz="2800" dirty="0">
                <a:hlinkClick r:id="rId3"/>
              </a:rPr>
              <a:t>http://www.truetthurstinc.com/index.php?s=151&amp;cat=3</a:t>
            </a:r>
            <a:endParaRPr lang="en-US" altLang="en-US" sz="2800" dirty="0"/>
          </a:p>
          <a:p>
            <a:pPr marL="0" indent="0" algn="ctr" eaLnBrk="1" hangingPunct="1">
              <a:buFontTx/>
              <a:buNone/>
            </a:pPr>
            <a:endParaRPr lang="en-US" altLang="en-US" sz="2800" dirty="0"/>
          </a:p>
          <a:p>
            <a:pPr marL="0" indent="0" algn="ctr" eaLnBrk="1" hangingPunct="1">
              <a:buFontTx/>
              <a:buNone/>
            </a:pPr>
            <a:r>
              <a:rPr lang="en-US" altLang="en-US" sz="2800" dirty="0"/>
              <a:t>Replay available until </a:t>
            </a:r>
            <a:r>
              <a:rPr lang="en-US" altLang="en-US" sz="2800" dirty="0" smtClean="0"/>
              <a:t>October 1, </a:t>
            </a:r>
            <a:r>
              <a:rPr lang="en-US" altLang="en-US" sz="2800" dirty="0"/>
              <a:t>2015.</a:t>
            </a:r>
          </a:p>
          <a:p>
            <a:pPr marL="0" indent="0" eaLnBrk="1" hangingPunct="1">
              <a:buFontTx/>
              <a:buNone/>
            </a:pPr>
            <a:endParaRPr lang="en-US" altLang="en-US" dirty="0" smtClean="0"/>
          </a:p>
          <a:p>
            <a:pPr marL="0" indent="0"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pPr>
              <a:defRPr/>
            </a:pPr>
            <a:fld id="{7080FF1F-D093-4DCA-93A9-8D849E088D35}" type="slidenum">
              <a:rPr lang="en-US"/>
              <a:pPr>
                <a:defRPr/>
              </a:pPr>
              <a:t>18</a:t>
            </a:fld>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3CFB33-A51E-4E7C-B8CD-DA1CA61C58C9}" type="slidenum">
              <a:rPr lang="en-US"/>
              <a:pPr>
                <a:defRPr/>
              </a:pPr>
              <a:t>2</a:t>
            </a:fld>
            <a:endParaRPr lang="en-US" dirty="0"/>
          </a:p>
        </p:txBody>
      </p:sp>
      <p:sp>
        <p:nvSpPr>
          <p:cNvPr id="17410" name="Title 1"/>
          <p:cNvSpPr>
            <a:spLocks noGrp="1"/>
          </p:cNvSpPr>
          <p:nvPr>
            <p:ph type="title" idx="4294967295"/>
          </p:nvPr>
        </p:nvSpPr>
        <p:spPr>
          <a:xfrm>
            <a:off x="800100" y="107950"/>
            <a:ext cx="7543800" cy="882650"/>
          </a:xfrm>
        </p:spPr>
        <p:txBody>
          <a:bodyPr/>
          <a:lstStyle/>
          <a:p>
            <a:pPr eaLnBrk="1" hangingPunct="1"/>
            <a:r>
              <a:rPr lang="en-US" sz="3600" dirty="0" smtClean="0">
                <a:latin typeface="Garamond" pitchFamily="18" charset="0"/>
              </a:rPr>
              <a:t>Safe Harbor Statement</a:t>
            </a:r>
          </a:p>
        </p:txBody>
      </p:sp>
      <p:sp>
        <p:nvSpPr>
          <p:cNvPr id="17411" name="Content Placeholder 2"/>
          <p:cNvSpPr>
            <a:spLocks noGrp="1"/>
          </p:cNvSpPr>
          <p:nvPr>
            <p:ph idx="4294967295"/>
          </p:nvPr>
        </p:nvSpPr>
        <p:spPr>
          <a:xfrm>
            <a:off x="546100" y="839788"/>
            <a:ext cx="8051800" cy="5130800"/>
          </a:xfrm>
        </p:spPr>
        <p:txBody>
          <a:bodyPr/>
          <a:lstStyle/>
          <a:p>
            <a:pPr marL="0" indent="0" algn="just" eaLnBrk="1" hangingPunct="1">
              <a:buFont typeface="Arial" charset="0"/>
              <a:buNone/>
            </a:pPr>
            <a:r>
              <a:rPr lang="en-US" sz="1400" dirty="0" smtClean="0">
                <a:latin typeface="Garamond" pitchFamily="18" charset="0"/>
              </a:rPr>
              <a:t>This presentation (including the presentation and any subsequent questions and answers) contains statements that are forward-looking within the meaning of the Private Securities Litigation Reform Act of 1995, Section 27A of the Securities Act of 1933 and Section 21E of the Securities Exchange Act of 1934. Such forward-looking statements are based on the current beliefs of </a:t>
            </a:r>
            <a:r>
              <a:rPr lang="en-US" sz="1400" dirty="0" err="1" smtClean="0">
                <a:latin typeface="Garamond" pitchFamily="18" charset="0"/>
              </a:rPr>
              <a:t>Truett</a:t>
            </a:r>
            <a:r>
              <a:rPr lang="en-US" sz="1400" dirty="0" smtClean="0">
                <a:latin typeface="Garamond" pitchFamily="18" charset="0"/>
              </a:rPr>
              <a:t>-Hurst, Inc.’s management and are not guarantees of future performance. Any such forward-looking statements are and will be, as the case may be, subject to many risks, uncertainties, assumptions and factors relating to the operations and business environments of Truett-Hurst, Inc. and its subsidiaries that may cause the actual results of the companies to be materially different from any future results expressed or implied in such forward-looking statements. These risk factors, include, but are not limited to, a reduction in the supply of grapes and bulk wine available to us; significant competition; any change in our relationships with retailers could harm our business; we may not achieve or maintain profitability in the future; the loss of key employees; a reduction in our access to, or an increase in the cost of, the third-party services we use to produce our wine could harm our business; credit facility restrictions on our current and future operations; failure to protect, or infringement of, trademarks and proprietary rights; these factors should not be construed as exhaustive and should be read in conjunction with the other cautionary statements that are included in this report or detailed in our periodic filings (including Forms 8-K, 10-K and 10-Q) or other documents filed with the Securities and Exchange Commission. For more detailed information on us, please refer to our filings with the Securities and Exchange Commission, which are readily available at http://www.sec.gov, or through the our Investor Relations website at http://www.truetthurstinc.com. </a:t>
            </a:r>
          </a:p>
          <a:p>
            <a:pPr marL="0" indent="0" algn="just" eaLnBrk="1" hangingPunct="1">
              <a:buFont typeface="Arial" charset="0"/>
              <a:buNone/>
            </a:pPr>
            <a:r>
              <a:rPr lang="en-US" sz="1400" dirty="0" smtClean="0">
                <a:latin typeface="Garamond" pitchFamily="18" charset="0"/>
              </a:rPr>
              <a:t>For additional information, see our annual report for the year ended June 30, 2015 on Form 10-K to be filed on or about September 28, 2015, or our other reports  currently on file with the Securities and Exchange Commission, which contain a more detailed discussion of risks and uncertainties that may affect future results.  We do not undertake to update any forward-looking statements unless otherwise required by law.</a:t>
            </a:r>
            <a:endParaRPr lang="en-US" sz="1200" dirty="0" smtClean="0"/>
          </a:p>
        </p:txBody>
      </p:sp>
      <p:pic>
        <p:nvPicPr>
          <p:cNvPr id="17412" name="Picture 5"/>
          <p:cNvPicPr>
            <a:picLocks noChangeAspect="1"/>
          </p:cNvPicPr>
          <p:nvPr/>
        </p:nvPicPr>
        <p:blipFill>
          <a:blip r:embed="rId3"/>
          <a:srcRect/>
          <a:stretch>
            <a:fillRect/>
          </a:stretch>
        </p:blipFill>
        <p:spPr bwMode="auto">
          <a:xfrm>
            <a:off x="6477000" y="5426075"/>
            <a:ext cx="2570163" cy="1371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3200" dirty="0" smtClean="0"/>
              <a:t>Agenda</a:t>
            </a:r>
          </a:p>
        </p:txBody>
      </p:sp>
      <p:sp>
        <p:nvSpPr>
          <p:cNvPr id="5" name="Content Placeholder 3"/>
          <p:cNvSpPr>
            <a:spLocks noGrp="1"/>
          </p:cNvSpPr>
          <p:nvPr>
            <p:ph idx="1"/>
          </p:nvPr>
        </p:nvSpPr>
        <p:spPr>
          <a:xfrm>
            <a:off x="457200" y="1371600"/>
            <a:ext cx="8229600" cy="4525963"/>
          </a:xfrm>
        </p:spPr>
        <p:txBody>
          <a:bodyPr/>
          <a:lstStyle/>
          <a:p>
            <a:pPr eaLnBrk="1" hangingPunct="1"/>
            <a:r>
              <a:rPr lang="en-US" sz="2000" dirty="0" smtClean="0"/>
              <a:t>Financial Update</a:t>
            </a:r>
          </a:p>
          <a:p>
            <a:pPr lvl="1" eaLnBrk="1" hangingPunct="1"/>
            <a:r>
              <a:rPr lang="en-US" sz="1800" dirty="0" smtClean="0"/>
              <a:t>CA </a:t>
            </a:r>
            <a:r>
              <a:rPr lang="en-US" sz="1800" dirty="0" err="1" smtClean="0"/>
              <a:t>Winecraft</a:t>
            </a:r>
            <a:endParaRPr lang="en-US" sz="1800" dirty="0" smtClean="0"/>
          </a:p>
          <a:p>
            <a:pPr lvl="1" eaLnBrk="1" hangingPunct="1"/>
            <a:r>
              <a:rPr lang="en-US" sz="1800" dirty="0" smtClean="0"/>
              <a:t>FY15 vs. FY14</a:t>
            </a:r>
          </a:p>
          <a:p>
            <a:pPr lvl="1" eaLnBrk="1" hangingPunct="1"/>
            <a:r>
              <a:rPr lang="en-US" sz="1800" dirty="0" smtClean="0"/>
              <a:t>FY15Q4 vs. FY14Q4</a:t>
            </a:r>
          </a:p>
          <a:p>
            <a:pPr lvl="1" eaLnBrk="1" hangingPunct="1"/>
            <a:r>
              <a:rPr lang="en-US" sz="1800" dirty="0" smtClean="0"/>
              <a:t>Net Revenue Growth</a:t>
            </a:r>
          </a:p>
          <a:p>
            <a:pPr lvl="1" eaLnBrk="1" hangingPunct="1"/>
            <a:r>
              <a:rPr lang="en-US" sz="1800" dirty="0" smtClean="0"/>
              <a:t>P&amp;L Recap</a:t>
            </a:r>
          </a:p>
          <a:p>
            <a:pPr lvl="1" eaLnBrk="1" hangingPunct="1"/>
            <a:r>
              <a:rPr lang="en-US" sz="1800" dirty="0" smtClean="0"/>
              <a:t>Select Balance Sheet Data</a:t>
            </a:r>
          </a:p>
          <a:p>
            <a:pPr lvl="1" eaLnBrk="1" hangingPunct="1"/>
            <a:r>
              <a:rPr lang="en-US" sz="1800" dirty="0" smtClean="0"/>
              <a:t>Ownership Structure</a:t>
            </a:r>
          </a:p>
          <a:p>
            <a:pPr eaLnBrk="1" hangingPunct="1"/>
            <a:r>
              <a:rPr lang="en-US" sz="2000" dirty="0" smtClean="0"/>
              <a:t>Business Update</a:t>
            </a:r>
          </a:p>
          <a:p>
            <a:pPr lvl="1" eaLnBrk="1" hangingPunct="1"/>
            <a:r>
              <a:rPr lang="en-US" sz="1800" dirty="0" smtClean="0"/>
              <a:t>Customer Update</a:t>
            </a:r>
          </a:p>
          <a:p>
            <a:pPr lvl="1" eaLnBrk="1" hangingPunct="1"/>
            <a:r>
              <a:rPr lang="en-US" sz="1800" dirty="0" smtClean="0"/>
              <a:t>Risks and Opportunities</a:t>
            </a:r>
          </a:p>
          <a:p>
            <a:pPr eaLnBrk="1" hangingPunct="1"/>
            <a:r>
              <a:rPr lang="en-US" sz="2000" dirty="0" smtClean="0"/>
              <a:t>Q&amp;A</a:t>
            </a:r>
          </a:p>
        </p:txBody>
      </p:sp>
      <p:sp>
        <p:nvSpPr>
          <p:cNvPr id="2" name="Slide Number Placeholder 1"/>
          <p:cNvSpPr>
            <a:spLocks noGrp="1"/>
          </p:cNvSpPr>
          <p:nvPr>
            <p:ph type="sldNum" sz="quarter" idx="12"/>
          </p:nvPr>
        </p:nvSpPr>
        <p:spPr/>
        <p:txBody>
          <a:bodyPr/>
          <a:lstStyle/>
          <a:p>
            <a:pPr>
              <a:defRPr/>
            </a:pPr>
            <a:fld id="{86B02912-48DC-4094-898B-28E4B63AB16B}" type="slidenum">
              <a:rPr lang="en-US" smtClean="0"/>
              <a:pPr>
                <a:defRPr/>
              </a:pPr>
              <a:t>3</a:t>
            </a:fld>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solidFill>
            <a:schemeClr val="bg1">
              <a:alpha val="50195"/>
            </a:schemeClr>
          </a:solidFill>
        </p:spPr>
        <p:txBody>
          <a:bodyPr rtlCol="0">
            <a:normAutofit/>
          </a:bodyPr>
          <a:lstStyle/>
          <a:p>
            <a:pPr eaLnBrk="1" fontAlgn="auto" hangingPunct="1">
              <a:spcAft>
                <a:spcPts val="0"/>
              </a:spcAft>
              <a:defRPr/>
            </a:pPr>
            <a:r>
              <a:rPr lang="en-US" sz="2954" dirty="0" smtClean="0">
                <a:cs typeface="Arial" charset="0"/>
              </a:rPr>
              <a:t>Financial UPDATE</a:t>
            </a:r>
            <a:endParaRPr lang="en-US" sz="2954" dirty="0">
              <a:cs typeface="Arial" charset="0"/>
            </a:endParaRPr>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2" name="Slide Number Placeholder 1"/>
          <p:cNvSpPr>
            <a:spLocks noGrp="1"/>
          </p:cNvSpPr>
          <p:nvPr>
            <p:ph type="sldNum" sz="quarter" idx="12"/>
          </p:nvPr>
        </p:nvSpPr>
        <p:spPr/>
        <p:txBody>
          <a:bodyPr/>
          <a:lstStyle/>
          <a:p>
            <a:pPr>
              <a:defRPr/>
            </a:pPr>
            <a:fld id="{07709583-4A82-4D55-AB8B-D25095B114D5}" type="slidenum">
              <a:rPr lang="en-US" smtClean="0"/>
              <a:pPr>
                <a:defRPr/>
              </a:pPr>
              <a:t>4</a:t>
            </a:fld>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6200"/>
            <a:ext cx="8229600" cy="1143000"/>
          </a:xfrm>
        </p:spPr>
        <p:txBody>
          <a:bodyPr/>
          <a:lstStyle/>
          <a:p>
            <a:pPr eaLnBrk="1" hangingPunct="1"/>
            <a:r>
              <a:rPr lang="en-US" sz="3200" dirty="0" smtClean="0"/>
              <a:t>CA </a:t>
            </a:r>
            <a:r>
              <a:rPr lang="en-US" sz="3200" dirty="0" err="1" smtClean="0"/>
              <a:t>Winecraft</a:t>
            </a:r>
            <a:endParaRPr lang="en-US" sz="3200" dirty="0" smtClean="0"/>
          </a:p>
        </p:txBody>
      </p:sp>
      <p:sp>
        <p:nvSpPr>
          <p:cNvPr id="3" name="Content Placeholder 2"/>
          <p:cNvSpPr>
            <a:spLocks noGrp="1"/>
          </p:cNvSpPr>
          <p:nvPr>
            <p:ph idx="1"/>
          </p:nvPr>
        </p:nvSpPr>
        <p:spPr>
          <a:xfrm>
            <a:off x="447675" y="1143000"/>
            <a:ext cx="8229600" cy="4953000"/>
          </a:xfrm>
        </p:spPr>
        <p:txBody>
          <a:bodyPr>
            <a:noAutofit/>
          </a:bodyPr>
          <a:lstStyle/>
          <a:p>
            <a:pPr marL="457200" eaLnBrk="1" hangingPunct="1">
              <a:spcBef>
                <a:spcPct val="0"/>
              </a:spcBef>
              <a:spcAft>
                <a:spcPts val="1200"/>
              </a:spcAft>
              <a:buFont typeface="Garamond" pitchFamily="18" charset="0"/>
              <a:buChar char="―"/>
            </a:pPr>
            <a:r>
              <a:rPr lang="en-US" sz="1350" dirty="0" smtClean="0"/>
              <a:t>After watching the explosion in craft beer sales and the evolution from craft beers in bottles to cans, we developed CA </a:t>
            </a:r>
            <a:r>
              <a:rPr lang="en-US" sz="1350" dirty="0" err="1" smtClean="0"/>
              <a:t>Winecraft</a:t>
            </a:r>
            <a:r>
              <a:rPr lang="en-US" sz="1350" dirty="0" smtClean="0"/>
              <a:t> to target craft beer consumers who might also purchase craft wine coolers.</a:t>
            </a:r>
          </a:p>
          <a:p>
            <a:pPr marL="457200" eaLnBrk="1" hangingPunct="1">
              <a:spcBef>
                <a:spcPct val="0"/>
              </a:spcBef>
              <a:spcAft>
                <a:spcPts val="1200"/>
              </a:spcAft>
              <a:buFont typeface="Garamond" pitchFamily="18" charset="0"/>
              <a:buChar char="―"/>
            </a:pPr>
            <a:r>
              <a:rPr lang="en-US" sz="1350" dirty="0" smtClean="0"/>
              <a:t>Upon the completion of the initial designs and product formulas we presented the concept to several large U.S. retailers as an exclusive brand.</a:t>
            </a:r>
          </a:p>
          <a:p>
            <a:pPr marL="457200" eaLnBrk="1" hangingPunct="1">
              <a:spcBef>
                <a:spcPct val="0"/>
              </a:spcBef>
              <a:spcAft>
                <a:spcPts val="1200"/>
              </a:spcAft>
              <a:buFont typeface="Garamond" pitchFamily="18" charset="0"/>
              <a:buChar char="―"/>
            </a:pPr>
            <a:r>
              <a:rPr lang="en-US" sz="1350" dirty="0" smtClean="0"/>
              <a:t>The Kroger Company expressed strong interest and we signed a supply contract providing two-year exclusivity. </a:t>
            </a:r>
          </a:p>
          <a:p>
            <a:pPr marL="457200" eaLnBrk="1" hangingPunct="1">
              <a:spcBef>
                <a:spcPct val="0"/>
              </a:spcBef>
              <a:spcAft>
                <a:spcPts val="1200"/>
              </a:spcAft>
              <a:buFont typeface="Garamond" pitchFamily="18" charset="0"/>
              <a:buChar char="―"/>
            </a:pPr>
            <a:r>
              <a:rPr lang="en-US" sz="1350" dirty="0" smtClean="0"/>
              <a:t>In conjunction with the contract we worked with Kroger to estimate launch volumes, ongoing sales and initial production quantities.  THI ultimately produced inventory to meet the estimated launch volumes and 3-4 months of estimated sales.</a:t>
            </a:r>
          </a:p>
          <a:p>
            <a:pPr marL="457200" eaLnBrk="1" hangingPunct="1">
              <a:spcBef>
                <a:spcPct val="0"/>
              </a:spcBef>
              <a:spcAft>
                <a:spcPts val="1200"/>
              </a:spcAft>
              <a:buFont typeface="Garamond" pitchFamily="18" charset="0"/>
              <a:buChar char="―"/>
            </a:pPr>
            <a:r>
              <a:rPr lang="en-US" sz="1350" dirty="0" smtClean="0"/>
              <a:t>The brand was launched in July 2015 on display racks in approximately 600 stores and on the shelf in approximately 1,000 stores which was well below the expectations that informed our production decisions.</a:t>
            </a:r>
          </a:p>
          <a:p>
            <a:pPr marL="457200" eaLnBrk="1" hangingPunct="1">
              <a:spcBef>
                <a:spcPct val="0"/>
              </a:spcBef>
              <a:spcAft>
                <a:spcPts val="1200"/>
              </a:spcAft>
              <a:buFont typeface="Garamond" pitchFamily="18" charset="0"/>
              <a:buChar char="―"/>
            </a:pPr>
            <a:r>
              <a:rPr lang="en-US" sz="1350" dirty="0" smtClean="0"/>
              <a:t>Retail sales volume failed to grow to the levels that both Kroger and THI estimated. </a:t>
            </a:r>
          </a:p>
          <a:p>
            <a:pPr marL="457200" eaLnBrk="1" hangingPunct="1">
              <a:spcBef>
                <a:spcPct val="0"/>
              </a:spcBef>
              <a:spcAft>
                <a:spcPts val="1200"/>
              </a:spcAft>
              <a:buFont typeface="Garamond" pitchFamily="18" charset="0"/>
              <a:buChar char="―"/>
            </a:pPr>
            <a:r>
              <a:rPr lang="en-US" sz="1350" dirty="0" smtClean="0"/>
              <a:t>Kroger is now </a:t>
            </a:r>
            <a:r>
              <a:rPr lang="en-US" sz="1350" dirty="0"/>
              <a:t>planning to mark down the inventory they have in </a:t>
            </a:r>
            <a:r>
              <a:rPr lang="en-US" sz="1350" dirty="0" smtClean="0"/>
              <a:t>their </a:t>
            </a:r>
            <a:r>
              <a:rPr lang="en-US" sz="1350" dirty="0"/>
              <a:t>stores in an effort to increase the rate of sale </a:t>
            </a:r>
            <a:r>
              <a:rPr lang="en-US" sz="1350" dirty="0" smtClean="0"/>
              <a:t>and </a:t>
            </a:r>
            <a:r>
              <a:rPr lang="en-US" sz="1350" dirty="0"/>
              <a:t>help move through the stock with our distributors. </a:t>
            </a:r>
          </a:p>
          <a:p>
            <a:pPr marL="457200" eaLnBrk="1" hangingPunct="1">
              <a:spcBef>
                <a:spcPct val="0"/>
              </a:spcBef>
              <a:spcAft>
                <a:spcPts val="1200"/>
              </a:spcAft>
              <a:buFont typeface="Garamond" pitchFamily="18" charset="0"/>
              <a:buChar char="―"/>
            </a:pPr>
            <a:r>
              <a:rPr lang="en-US" sz="1350" dirty="0" smtClean="0"/>
              <a:t>We are not certain how these actions will impact the rate of sale; however, we do not anticipate that they will lead to additional purchase of our remaining inventory.  As such we have booked an obsolescence reserve against our remaining inventory and have written off all production materials and other assets related to the brand.</a:t>
            </a:r>
          </a:p>
          <a:p>
            <a:pPr marL="457200" eaLnBrk="1" hangingPunct="1">
              <a:spcBef>
                <a:spcPct val="0"/>
              </a:spcBef>
              <a:spcAft>
                <a:spcPts val="1200"/>
              </a:spcAft>
              <a:buFont typeface="Garamond" pitchFamily="18" charset="0"/>
              <a:buChar char="―"/>
            </a:pPr>
            <a:r>
              <a:rPr lang="en-US" sz="1350" dirty="0" smtClean="0"/>
              <a:t>The $0.6 million of inventory related expense is included in cost of goods sold and the remaining $0.1 million is included as impairment of other assets.</a:t>
            </a:r>
          </a:p>
        </p:txBody>
      </p:sp>
      <p:sp>
        <p:nvSpPr>
          <p:cNvPr id="4" name="Slide Number Placeholder 3"/>
          <p:cNvSpPr>
            <a:spLocks noGrp="1"/>
          </p:cNvSpPr>
          <p:nvPr>
            <p:ph type="sldNum" sz="quarter" idx="12"/>
          </p:nvPr>
        </p:nvSpPr>
        <p:spPr/>
        <p:txBody>
          <a:bodyPr/>
          <a:lstStyle/>
          <a:p>
            <a:pPr>
              <a:defRPr/>
            </a:pPr>
            <a:fld id="{1FE44FC7-C823-4734-9F92-8BB46015EEE1}" type="slidenum">
              <a:rPr lang="en-US"/>
              <a:pPr>
                <a:defRPr/>
              </a:pPr>
              <a:t>5</a:t>
            </a:fld>
            <a:endParaRPr lang="en-US" dirty="0"/>
          </a:p>
        </p:txBody>
      </p:sp>
    </p:spTree>
    <p:extLst>
      <p:ext uri="{BB962C8B-B14F-4D97-AF65-F5344CB8AC3E}">
        <p14:creationId xmlns:p14="http://schemas.microsoft.com/office/powerpoint/2010/main" val="1853409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6200"/>
            <a:ext cx="8229600" cy="1143000"/>
          </a:xfrm>
        </p:spPr>
        <p:txBody>
          <a:bodyPr/>
          <a:lstStyle/>
          <a:p>
            <a:pPr eaLnBrk="1" hangingPunct="1"/>
            <a:r>
              <a:rPr lang="en-US" sz="3200" dirty="0" smtClean="0"/>
              <a:t>FY15 vs. FY14</a:t>
            </a:r>
          </a:p>
        </p:txBody>
      </p:sp>
      <p:sp>
        <p:nvSpPr>
          <p:cNvPr id="3" name="Content Placeholder 2"/>
          <p:cNvSpPr>
            <a:spLocks noGrp="1"/>
          </p:cNvSpPr>
          <p:nvPr>
            <p:ph idx="1"/>
          </p:nvPr>
        </p:nvSpPr>
        <p:spPr>
          <a:xfrm>
            <a:off x="447675" y="1371600"/>
            <a:ext cx="8229600" cy="5181600"/>
          </a:xfrm>
        </p:spPr>
        <p:txBody>
          <a:bodyPr>
            <a:normAutofit fontScale="85000" lnSpcReduction="20000"/>
          </a:bodyPr>
          <a:lstStyle/>
          <a:p>
            <a:pPr marL="457200" eaLnBrk="1" hangingPunct="1">
              <a:lnSpc>
                <a:spcPct val="120000"/>
              </a:lnSpc>
              <a:spcBef>
                <a:spcPct val="0"/>
              </a:spcBef>
              <a:spcAft>
                <a:spcPts val="200"/>
              </a:spcAft>
              <a:buFont typeface="Garamond" pitchFamily="18" charset="0"/>
              <a:buChar char="―"/>
            </a:pPr>
            <a:r>
              <a:rPr lang="en-US" sz="2200" dirty="0" smtClean="0"/>
              <a:t>Revenue growth of 21</a:t>
            </a:r>
            <a:r>
              <a:rPr lang="en-US" sz="2200" b="1" dirty="0" smtClean="0"/>
              <a:t>%</a:t>
            </a:r>
            <a:r>
              <a:rPr lang="en-US" sz="2200" dirty="0" smtClean="0"/>
              <a:t> with net sales of $26.6 million (an increase of $4.6 million versus prior year) </a:t>
            </a:r>
          </a:p>
          <a:p>
            <a:pPr marL="857250" lvl="1" eaLnBrk="1" hangingPunct="1">
              <a:lnSpc>
                <a:spcPct val="120000"/>
              </a:lnSpc>
              <a:spcBef>
                <a:spcPct val="0"/>
              </a:spcBef>
              <a:spcAft>
                <a:spcPts val="200"/>
              </a:spcAft>
              <a:buFont typeface="Garamond" pitchFamily="18" charset="0"/>
              <a:buChar char="―"/>
            </a:pPr>
            <a:r>
              <a:rPr lang="en-US" sz="1900" dirty="0" smtClean="0"/>
              <a:t>6.3% increase in Wholesale </a:t>
            </a:r>
            <a:r>
              <a:rPr lang="en-US" sz="1500" dirty="0"/>
              <a:t>(FY15Q4 growth rate </a:t>
            </a:r>
            <a:r>
              <a:rPr lang="en-US" sz="1500" dirty="0" smtClean="0"/>
              <a:t>43% </a:t>
            </a:r>
            <a:r>
              <a:rPr lang="en-US" sz="1500" dirty="0"/>
              <a:t>versus prior-year </a:t>
            </a:r>
            <a:r>
              <a:rPr lang="en-US" sz="1500" dirty="0" smtClean="0"/>
              <a:t>Q4)</a:t>
            </a:r>
            <a:endParaRPr lang="en-US" sz="1500" dirty="0" smtClean="0">
              <a:solidFill>
                <a:srgbClr val="FF0000"/>
              </a:solidFill>
            </a:endParaRPr>
          </a:p>
          <a:p>
            <a:pPr marL="857250" lvl="1" eaLnBrk="1" hangingPunct="1">
              <a:lnSpc>
                <a:spcPct val="120000"/>
              </a:lnSpc>
              <a:spcBef>
                <a:spcPct val="0"/>
              </a:spcBef>
              <a:spcAft>
                <a:spcPts val="200"/>
              </a:spcAft>
              <a:buFont typeface="Garamond" pitchFamily="18" charset="0"/>
              <a:buChar char="―"/>
            </a:pPr>
            <a:r>
              <a:rPr lang="en-US" sz="1900" dirty="0" smtClean="0"/>
              <a:t>19.8% increase in DTC </a:t>
            </a:r>
            <a:r>
              <a:rPr lang="en-US" sz="1500" dirty="0"/>
              <a:t>(FY15Q4 </a:t>
            </a:r>
            <a:r>
              <a:rPr lang="en-US" sz="1500" dirty="0" smtClean="0"/>
              <a:t>+19% </a:t>
            </a:r>
            <a:r>
              <a:rPr lang="en-US" sz="1500" dirty="0"/>
              <a:t>versus prior-year Q4)</a:t>
            </a:r>
            <a:endParaRPr lang="en-US" sz="1500" dirty="0" smtClean="0"/>
          </a:p>
          <a:p>
            <a:pPr marL="857250" lvl="1" eaLnBrk="1" hangingPunct="1">
              <a:lnSpc>
                <a:spcPct val="120000"/>
              </a:lnSpc>
              <a:spcBef>
                <a:spcPct val="0"/>
              </a:spcBef>
              <a:spcAft>
                <a:spcPts val="200"/>
              </a:spcAft>
              <a:buFont typeface="Garamond" pitchFamily="18" charset="0"/>
              <a:buChar char="―"/>
            </a:pPr>
            <a:r>
              <a:rPr lang="en-US" sz="1900" dirty="0" smtClean="0"/>
              <a:t>125.5% increase in Internet </a:t>
            </a:r>
            <a:r>
              <a:rPr lang="en-US" sz="1500" dirty="0" smtClean="0"/>
              <a:t>(FY15Q4 growth rate + 8% versus prior-year Q4, sequential decline)</a:t>
            </a:r>
            <a:endParaRPr lang="en-US" sz="1900" dirty="0" smtClean="0"/>
          </a:p>
          <a:p>
            <a:pPr marL="457200" eaLnBrk="1" hangingPunct="1">
              <a:lnSpc>
                <a:spcPct val="120000"/>
              </a:lnSpc>
              <a:spcBef>
                <a:spcPct val="0"/>
              </a:spcBef>
              <a:spcAft>
                <a:spcPts val="200"/>
              </a:spcAft>
              <a:buFont typeface="Garamond" pitchFamily="18" charset="0"/>
              <a:buChar char="―"/>
            </a:pPr>
            <a:endParaRPr lang="en-US" sz="2200" dirty="0" smtClean="0"/>
          </a:p>
          <a:p>
            <a:pPr marL="457200" eaLnBrk="1" hangingPunct="1">
              <a:lnSpc>
                <a:spcPct val="120000"/>
              </a:lnSpc>
              <a:spcBef>
                <a:spcPct val="0"/>
              </a:spcBef>
              <a:spcAft>
                <a:spcPts val="200"/>
              </a:spcAft>
              <a:buFont typeface="Garamond" pitchFamily="18" charset="0"/>
              <a:buChar char="―"/>
            </a:pPr>
            <a:r>
              <a:rPr lang="en-US" sz="2200" dirty="0" smtClean="0"/>
              <a:t>Overall gross margin percent declined to 33% from 34% (gross profit dollars of $1.3 million)</a:t>
            </a:r>
          </a:p>
          <a:p>
            <a:pPr marL="857250" lvl="1" eaLnBrk="1" hangingPunct="1">
              <a:lnSpc>
                <a:spcPct val="120000"/>
              </a:lnSpc>
              <a:spcBef>
                <a:spcPct val="0"/>
              </a:spcBef>
              <a:spcAft>
                <a:spcPts val="200"/>
              </a:spcAft>
              <a:buFont typeface="Garamond" pitchFamily="18" charset="0"/>
              <a:buChar char="―"/>
            </a:pPr>
            <a:r>
              <a:rPr lang="en-US" sz="1900" dirty="0" smtClean="0"/>
              <a:t>Wholesale: 6.0 margin point decrease </a:t>
            </a:r>
            <a:r>
              <a:rPr lang="en-US" sz="1600" dirty="0" smtClean="0"/>
              <a:t>(7.5 margin point impact from Paperboy and CA </a:t>
            </a:r>
            <a:r>
              <a:rPr lang="en-US" sz="1600" dirty="0" err="1" smtClean="0"/>
              <a:t>Winecraft</a:t>
            </a:r>
            <a:r>
              <a:rPr lang="en-US" sz="1600" dirty="0" smtClean="0"/>
              <a:t>)</a:t>
            </a:r>
          </a:p>
          <a:p>
            <a:pPr marL="857250" lvl="1" eaLnBrk="1" hangingPunct="1">
              <a:lnSpc>
                <a:spcPct val="120000"/>
              </a:lnSpc>
              <a:spcBef>
                <a:spcPct val="0"/>
              </a:spcBef>
              <a:spcAft>
                <a:spcPts val="200"/>
              </a:spcAft>
              <a:buFont typeface="Garamond" pitchFamily="18" charset="0"/>
              <a:buChar char="―"/>
            </a:pPr>
            <a:r>
              <a:rPr lang="en-US" sz="1900" dirty="0" smtClean="0"/>
              <a:t>DTC: 2.2 margin point increase </a:t>
            </a:r>
          </a:p>
          <a:p>
            <a:pPr marL="857250" lvl="1" eaLnBrk="1" hangingPunct="1">
              <a:lnSpc>
                <a:spcPct val="120000"/>
              </a:lnSpc>
              <a:spcBef>
                <a:spcPct val="0"/>
              </a:spcBef>
              <a:spcAft>
                <a:spcPts val="200"/>
              </a:spcAft>
              <a:buFont typeface="Garamond" pitchFamily="18" charset="0"/>
              <a:buChar char="―"/>
            </a:pPr>
            <a:r>
              <a:rPr lang="en-US" sz="1900" dirty="0" smtClean="0"/>
              <a:t>Internet: 8.9 margin point increase</a:t>
            </a:r>
          </a:p>
          <a:p>
            <a:pPr marL="457200" eaLnBrk="1" hangingPunct="1">
              <a:lnSpc>
                <a:spcPct val="120000"/>
              </a:lnSpc>
              <a:spcBef>
                <a:spcPct val="0"/>
              </a:spcBef>
              <a:spcAft>
                <a:spcPts val="200"/>
              </a:spcAft>
              <a:buFont typeface="Garamond" pitchFamily="18" charset="0"/>
              <a:buChar char="―"/>
            </a:pPr>
            <a:endParaRPr lang="en-US" sz="2200" dirty="0" smtClean="0"/>
          </a:p>
          <a:p>
            <a:pPr marL="457200" eaLnBrk="1" hangingPunct="1">
              <a:lnSpc>
                <a:spcPct val="120000"/>
              </a:lnSpc>
              <a:spcBef>
                <a:spcPct val="0"/>
              </a:spcBef>
              <a:spcAft>
                <a:spcPts val="200"/>
              </a:spcAft>
              <a:buFont typeface="Garamond" pitchFamily="18" charset="0"/>
              <a:buChar char="―"/>
            </a:pPr>
            <a:r>
              <a:rPr lang="en-US" sz="2200" dirty="0" smtClean="0"/>
              <a:t>Operating expenses of $11.0 million </a:t>
            </a:r>
          </a:p>
          <a:p>
            <a:pPr marL="857250" lvl="1" eaLnBrk="1" hangingPunct="1">
              <a:lnSpc>
                <a:spcPct val="120000"/>
              </a:lnSpc>
              <a:spcBef>
                <a:spcPct val="0"/>
              </a:spcBef>
              <a:spcAft>
                <a:spcPts val="200"/>
              </a:spcAft>
              <a:buFont typeface="Garamond" pitchFamily="18" charset="0"/>
              <a:buChar char="―"/>
            </a:pPr>
            <a:r>
              <a:rPr lang="en-US" sz="1900" dirty="0" smtClean="0"/>
              <a:t>$1.6 million increase in sales and marketing </a:t>
            </a:r>
            <a:r>
              <a:rPr lang="en-US" sz="1600" dirty="0" smtClean="0"/>
              <a:t>(significant variable costs associated with internet sales)</a:t>
            </a:r>
          </a:p>
          <a:p>
            <a:pPr marL="857250" lvl="1" eaLnBrk="1" hangingPunct="1">
              <a:lnSpc>
                <a:spcPct val="120000"/>
              </a:lnSpc>
              <a:spcBef>
                <a:spcPct val="0"/>
              </a:spcBef>
              <a:spcAft>
                <a:spcPts val="200"/>
              </a:spcAft>
              <a:buFont typeface="Garamond" pitchFamily="18" charset="0"/>
              <a:buChar char="―"/>
            </a:pPr>
            <a:r>
              <a:rPr lang="en-US" sz="1900" dirty="0" smtClean="0"/>
              <a:t>$0.7 </a:t>
            </a:r>
            <a:r>
              <a:rPr lang="en-US" sz="1900" dirty="0"/>
              <a:t>million increase in general and </a:t>
            </a:r>
            <a:r>
              <a:rPr lang="en-US" sz="1900" dirty="0" smtClean="0"/>
              <a:t>administrative </a:t>
            </a:r>
            <a:r>
              <a:rPr lang="en-US" sz="1600" dirty="0" smtClean="0"/>
              <a:t>(includes increased compensation costs and professional fees)</a:t>
            </a:r>
          </a:p>
          <a:p>
            <a:pPr marL="857250" lvl="1" eaLnBrk="1" hangingPunct="1">
              <a:lnSpc>
                <a:spcPct val="120000"/>
              </a:lnSpc>
              <a:spcBef>
                <a:spcPct val="0"/>
              </a:spcBef>
              <a:spcAft>
                <a:spcPts val="200"/>
              </a:spcAft>
              <a:buFont typeface="Garamond" pitchFamily="18" charset="0"/>
              <a:buChar char="―"/>
            </a:pPr>
            <a:r>
              <a:rPr lang="en-US" sz="1900" dirty="0" smtClean="0"/>
              <a:t>$0.4 million impairment of goodwill and intangible assets related to The Wine Spies</a:t>
            </a:r>
          </a:p>
          <a:p>
            <a:pPr marL="857250" lvl="1" eaLnBrk="1" hangingPunct="1">
              <a:lnSpc>
                <a:spcPct val="90000"/>
              </a:lnSpc>
              <a:spcBef>
                <a:spcPct val="0"/>
              </a:spcBef>
              <a:spcAft>
                <a:spcPts val="300"/>
              </a:spcAft>
              <a:buFont typeface="Garamond" pitchFamily="18" charset="0"/>
              <a:buChar char="―"/>
            </a:pPr>
            <a:endParaRPr lang="en-US" sz="1900" dirty="0" smtClean="0"/>
          </a:p>
          <a:p>
            <a:pPr marL="457200" eaLnBrk="1" hangingPunct="1">
              <a:lnSpc>
                <a:spcPct val="90000"/>
              </a:lnSpc>
              <a:spcBef>
                <a:spcPct val="0"/>
              </a:spcBef>
              <a:buFont typeface="Arial" charset="0"/>
              <a:buNone/>
            </a:pPr>
            <a:endParaRPr lang="en-US" sz="2200" dirty="0" smtClean="0"/>
          </a:p>
          <a:p>
            <a:pPr marL="457200" eaLnBrk="1" hangingPunct="1">
              <a:lnSpc>
                <a:spcPct val="90000"/>
              </a:lnSpc>
              <a:buFont typeface="Arial" charset="0"/>
              <a:buNone/>
            </a:pPr>
            <a:endParaRPr lang="en-US" sz="2200" dirty="0" smtClean="0"/>
          </a:p>
          <a:p>
            <a:pPr marL="457200" eaLnBrk="1" hangingPunct="1">
              <a:lnSpc>
                <a:spcPct val="90000"/>
              </a:lnSpc>
              <a:buFont typeface="Arial" charset="0"/>
              <a:buNone/>
            </a:pPr>
            <a:endParaRPr lang="en-US" sz="2200" dirty="0" smtClean="0"/>
          </a:p>
        </p:txBody>
      </p:sp>
      <p:sp>
        <p:nvSpPr>
          <p:cNvPr id="4" name="Slide Number Placeholder 3"/>
          <p:cNvSpPr>
            <a:spLocks noGrp="1"/>
          </p:cNvSpPr>
          <p:nvPr>
            <p:ph type="sldNum" sz="quarter" idx="12"/>
          </p:nvPr>
        </p:nvSpPr>
        <p:spPr/>
        <p:txBody>
          <a:bodyPr/>
          <a:lstStyle/>
          <a:p>
            <a:pPr>
              <a:defRPr/>
            </a:pPr>
            <a:fld id="{1FE44FC7-C823-4734-9F92-8BB46015EEE1}"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6200"/>
            <a:ext cx="8229600" cy="1143000"/>
          </a:xfrm>
        </p:spPr>
        <p:txBody>
          <a:bodyPr/>
          <a:lstStyle/>
          <a:p>
            <a:pPr eaLnBrk="1" hangingPunct="1"/>
            <a:r>
              <a:rPr lang="en-US" sz="3200" dirty="0" smtClean="0"/>
              <a:t>FY15Q4 vs. FY14Q4</a:t>
            </a:r>
          </a:p>
        </p:txBody>
      </p:sp>
      <p:sp>
        <p:nvSpPr>
          <p:cNvPr id="3" name="Content Placeholder 2"/>
          <p:cNvSpPr>
            <a:spLocks noGrp="1"/>
          </p:cNvSpPr>
          <p:nvPr>
            <p:ph idx="1"/>
          </p:nvPr>
        </p:nvSpPr>
        <p:spPr>
          <a:xfrm>
            <a:off x="447675" y="1371600"/>
            <a:ext cx="8229600" cy="5181600"/>
          </a:xfrm>
        </p:spPr>
        <p:txBody>
          <a:bodyPr>
            <a:normAutofit fontScale="85000" lnSpcReduction="20000"/>
          </a:bodyPr>
          <a:lstStyle/>
          <a:p>
            <a:pPr marL="457200" eaLnBrk="1" hangingPunct="1">
              <a:lnSpc>
                <a:spcPct val="120000"/>
              </a:lnSpc>
              <a:spcBef>
                <a:spcPct val="0"/>
              </a:spcBef>
              <a:spcAft>
                <a:spcPts val="200"/>
              </a:spcAft>
              <a:buFont typeface="Garamond" pitchFamily="18" charset="0"/>
              <a:buChar char="―"/>
            </a:pPr>
            <a:r>
              <a:rPr lang="en-US" sz="2200" dirty="0" smtClean="0"/>
              <a:t>Revenue growth of 34.7</a:t>
            </a:r>
            <a:r>
              <a:rPr lang="en-US" sz="2200" b="1" dirty="0" smtClean="0"/>
              <a:t>%</a:t>
            </a:r>
            <a:r>
              <a:rPr lang="en-US" sz="2200" dirty="0" smtClean="0"/>
              <a:t> with net sales of $7.4 million</a:t>
            </a:r>
            <a:r>
              <a:rPr lang="en-US" sz="2200" b="1" dirty="0" smtClean="0"/>
              <a:t> </a:t>
            </a:r>
            <a:r>
              <a:rPr lang="en-US" sz="2200" dirty="0" smtClean="0"/>
              <a:t>(an increase of $1.9 million versus prior-period quarter) </a:t>
            </a:r>
          </a:p>
          <a:p>
            <a:pPr marL="857250" lvl="1" eaLnBrk="1" hangingPunct="1">
              <a:lnSpc>
                <a:spcPct val="120000"/>
              </a:lnSpc>
              <a:spcBef>
                <a:spcPct val="0"/>
              </a:spcBef>
              <a:spcAft>
                <a:spcPts val="200"/>
              </a:spcAft>
              <a:buFont typeface="Garamond" pitchFamily="18" charset="0"/>
              <a:buChar char="―"/>
            </a:pPr>
            <a:r>
              <a:rPr lang="en-US" sz="1900" dirty="0" smtClean="0"/>
              <a:t>42.6% increase in Wholesale</a:t>
            </a:r>
            <a:endParaRPr lang="en-US" sz="1500" dirty="0" smtClean="0"/>
          </a:p>
          <a:p>
            <a:pPr marL="857250" lvl="1" eaLnBrk="1" hangingPunct="1">
              <a:lnSpc>
                <a:spcPct val="120000"/>
              </a:lnSpc>
              <a:spcBef>
                <a:spcPct val="0"/>
              </a:spcBef>
              <a:spcAft>
                <a:spcPts val="200"/>
              </a:spcAft>
              <a:buFont typeface="Garamond" pitchFamily="18" charset="0"/>
              <a:buChar char="―"/>
            </a:pPr>
            <a:r>
              <a:rPr lang="en-US" sz="1900" dirty="0" smtClean="0"/>
              <a:t>19.0% increase in DTC</a:t>
            </a:r>
          </a:p>
          <a:p>
            <a:pPr marL="857250" lvl="1" eaLnBrk="1" hangingPunct="1">
              <a:lnSpc>
                <a:spcPct val="120000"/>
              </a:lnSpc>
              <a:spcBef>
                <a:spcPct val="0"/>
              </a:spcBef>
              <a:spcAft>
                <a:spcPts val="200"/>
              </a:spcAft>
              <a:buFont typeface="Garamond" pitchFamily="18" charset="0"/>
              <a:buChar char="―"/>
            </a:pPr>
            <a:r>
              <a:rPr lang="en-US" sz="1900" dirty="0" smtClean="0"/>
              <a:t>8.4% increase in Internet </a:t>
            </a:r>
            <a:r>
              <a:rPr lang="en-US" sz="1500" dirty="0" smtClean="0"/>
              <a:t>(anticipate this lower FY15Q4 revenue run rate to continue)</a:t>
            </a:r>
          </a:p>
          <a:p>
            <a:pPr marL="457200" eaLnBrk="1" hangingPunct="1">
              <a:lnSpc>
                <a:spcPct val="90000"/>
              </a:lnSpc>
              <a:spcBef>
                <a:spcPct val="0"/>
              </a:spcBef>
              <a:spcAft>
                <a:spcPts val="300"/>
              </a:spcAft>
              <a:buFont typeface="Garamond" pitchFamily="18" charset="0"/>
              <a:buChar char="―"/>
            </a:pPr>
            <a:endParaRPr lang="en-US" sz="2200" dirty="0" smtClean="0"/>
          </a:p>
          <a:p>
            <a:pPr marL="457200" eaLnBrk="1" hangingPunct="1">
              <a:lnSpc>
                <a:spcPct val="120000"/>
              </a:lnSpc>
              <a:spcBef>
                <a:spcPct val="0"/>
              </a:spcBef>
              <a:spcAft>
                <a:spcPts val="200"/>
              </a:spcAft>
              <a:buFont typeface="Garamond" pitchFamily="18" charset="0"/>
              <a:buChar char="―"/>
            </a:pPr>
            <a:r>
              <a:rPr lang="en-US" sz="2200" dirty="0" smtClean="0"/>
              <a:t>Overall gross margin declined to 25.3% and gross profit dollars were flat at $1.9 million </a:t>
            </a:r>
            <a:r>
              <a:rPr lang="en-US" sz="1800" dirty="0" smtClean="0"/>
              <a:t>($0.6 million inventory impairment reduced gross margin by 8.4 margin points)</a:t>
            </a:r>
            <a:endParaRPr lang="en-US" sz="2200" dirty="0" smtClean="0"/>
          </a:p>
          <a:p>
            <a:pPr marL="857250" lvl="1" eaLnBrk="1" hangingPunct="1">
              <a:lnSpc>
                <a:spcPct val="120000"/>
              </a:lnSpc>
              <a:spcBef>
                <a:spcPct val="0"/>
              </a:spcBef>
              <a:spcAft>
                <a:spcPts val="200"/>
              </a:spcAft>
              <a:buFont typeface="Garamond" pitchFamily="18" charset="0"/>
              <a:buChar char="―"/>
            </a:pPr>
            <a:r>
              <a:rPr lang="en-US" sz="1900" dirty="0" smtClean="0"/>
              <a:t>Wholesale: 8.3 margin point decline </a:t>
            </a:r>
            <a:endParaRPr lang="en-US" sz="1200" dirty="0" smtClean="0"/>
          </a:p>
          <a:p>
            <a:pPr marL="1257300" lvl="2" eaLnBrk="1" hangingPunct="1">
              <a:lnSpc>
                <a:spcPct val="120000"/>
              </a:lnSpc>
              <a:spcBef>
                <a:spcPct val="0"/>
              </a:spcBef>
              <a:spcAft>
                <a:spcPts val="200"/>
              </a:spcAft>
              <a:buFont typeface="Garamond" pitchFamily="18" charset="0"/>
              <a:buChar char="―"/>
            </a:pPr>
            <a:r>
              <a:rPr lang="en-US" sz="1500" dirty="0" smtClean="0"/>
              <a:t>11.1 margin point impact from CA </a:t>
            </a:r>
            <a:r>
              <a:rPr lang="en-US" sz="1500" dirty="0" err="1" smtClean="0"/>
              <a:t>Winecraft</a:t>
            </a:r>
            <a:r>
              <a:rPr lang="en-US" sz="1500" dirty="0" smtClean="0"/>
              <a:t> inventory reserve</a:t>
            </a:r>
          </a:p>
          <a:p>
            <a:pPr marL="1257300" lvl="2" eaLnBrk="1" hangingPunct="1">
              <a:lnSpc>
                <a:spcPct val="120000"/>
              </a:lnSpc>
              <a:spcBef>
                <a:spcPct val="0"/>
              </a:spcBef>
              <a:spcAft>
                <a:spcPts val="200"/>
              </a:spcAft>
              <a:buFont typeface="Garamond" pitchFamily="18" charset="0"/>
              <a:buChar char="―"/>
            </a:pPr>
            <a:r>
              <a:rPr lang="en-US" sz="1500" dirty="0" smtClean="0"/>
              <a:t>Adjusted for impact of reserve, 2.9 margin point improvement for wholesale </a:t>
            </a:r>
          </a:p>
          <a:p>
            <a:pPr marL="857250" lvl="1" eaLnBrk="1" hangingPunct="1">
              <a:lnSpc>
                <a:spcPct val="120000"/>
              </a:lnSpc>
              <a:spcBef>
                <a:spcPct val="0"/>
              </a:spcBef>
              <a:spcAft>
                <a:spcPts val="200"/>
              </a:spcAft>
              <a:buFont typeface="Garamond" pitchFamily="18" charset="0"/>
              <a:buChar char="―"/>
            </a:pPr>
            <a:r>
              <a:rPr lang="en-US" sz="1900" dirty="0" smtClean="0"/>
              <a:t>DTC: gross margin unchanged vs. prior year-quarter at 63.4%</a:t>
            </a:r>
          </a:p>
          <a:p>
            <a:pPr marL="857250" lvl="1" eaLnBrk="1" hangingPunct="1">
              <a:lnSpc>
                <a:spcPct val="120000"/>
              </a:lnSpc>
              <a:spcBef>
                <a:spcPct val="0"/>
              </a:spcBef>
              <a:spcAft>
                <a:spcPts val="200"/>
              </a:spcAft>
              <a:buFont typeface="Garamond" pitchFamily="18" charset="0"/>
              <a:buChar char="―"/>
            </a:pPr>
            <a:r>
              <a:rPr lang="en-US" sz="1900" dirty="0" smtClean="0"/>
              <a:t>Internet: 7.1 margin point increase</a:t>
            </a:r>
          </a:p>
          <a:p>
            <a:pPr marL="457200" eaLnBrk="1" hangingPunct="1">
              <a:lnSpc>
                <a:spcPct val="90000"/>
              </a:lnSpc>
              <a:spcBef>
                <a:spcPct val="0"/>
              </a:spcBef>
              <a:spcAft>
                <a:spcPts val="300"/>
              </a:spcAft>
              <a:buFont typeface="Garamond" pitchFamily="18" charset="0"/>
              <a:buChar char="―"/>
            </a:pPr>
            <a:endParaRPr lang="en-US" sz="2200" dirty="0" smtClean="0"/>
          </a:p>
          <a:p>
            <a:pPr marL="457200" eaLnBrk="1" hangingPunct="1">
              <a:lnSpc>
                <a:spcPct val="120000"/>
              </a:lnSpc>
              <a:spcBef>
                <a:spcPct val="0"/>
              </a:spcBef>
              <a:spcAft>
                <a:spcPts val="200"/>
              </a:spcAft>
              <a:buFont typeface="Garamond" pitchFamily="18" charset="0"/>
              <a:buChar char="―"/>
            </a:pPr>
            <a:r>
              <a:rPr lang="en-US" sz="2200" dirty="0" smtClean="0"/>
              <a:t>Operating expenses of $3.0 million </a:t>
            </a:r>
          </a:p>
          <a:p>
            <a:pPr marL="857250" lvl="1" eaLnBrk="1" hangingPunct="1">
              <a:lnSpc>
                <a:spcPct val="120000"/>
              </a:lnSpc>
              <a:spcBef>
                <a:spcPct val="0"/>
              </a:spcBef>
              <a:spcAft>
                <a:spcPts val="200"/>
              </a:spcAft>
              <a:buFont typeface="Garamond" pitchFamily="18" charset="0"/>
              <a:buChar char="―"/>
            </a:pPr>
            <a:r>
              <a:rPr lang="en-US" sz="1900" dirty="0" smtClean="0"/>
              <a:t>$0.2 million increase in sales and marketing</a:t>
            </a:r>
          </a:p>
          <a:p>
            <a:pPr marL="857250" lvl="1" eaLnBrk="1" hangingPunct="1">
              <a:lnSpc>
                <a:spcPct val="120000"/>
              </a:lnSpc>
              <a:spcBef>
                <a:spcPct val="0"/>
              </a:spcBef>
              <a:spcAft>
                <a:spcPts val="200"/>
              </a:spcAft>
              <a:buFont typeface="Garamond" pitchFamily="18" charset="0"/>
              <a:buChar char="―"/>
            </a:pPr>
            <a:r>
              <a:rPr lang="en-US" sz="1900" dirty="0" smtClean="0"/>
              <a:t>$0.1 </a:t>
            </a:r>
            <a:r>
              <a:rPr lang="en-US" sz="1900" dirty="0"/>
              <a:t>million increase in general and </a:t>
            </a:r>
            <a:r>
              <a:rPr lang="en-US" sz="1900" dirty="0" smtClean="0"/>
              <a:t>administrative</a:t>
            </a:r>
          </a:p>
          <a:p>
            <a:pPr marL="857250" lvl="1" eaLnBrk="1" hangingPunct="1">
              <a:lnSpc>
                <a:spcPct val="120000"/>
              </a:lnSpc>
              <a:spcBef>
                <a:spcPct val="0"/>
              </a:spcBef>
              <a:spcAft>
                <a:spcPts val="200"/>
              </a:spcAft>
              <a:buFont typeface="Garamond" pitchFamily="18" charset="0"/>
              <a:buChar char="―"/>
            </a:pPr>
            <a:r>
              <a:rPr lang="en-US" sz="1900" dirty="0" smtClean="0"/>
              <a:t>$0.5 million of impairment of intangibles and goodwill</a:t>
            </a:r>
            <a:endParaRPr lang="en-US" sz="1900" dirty="0"/>
          </a:p>
          <a:p>
            <a:pPr marL="457200" eaLnBrk="1" hangingPunct="1">
              <a:lnSpc>
                <a:spcPct val="90000"/>
              </a:lnSpc>
              <a:spcBef>
                <a:spcPct val="0"/>
              </a:spcBef>
              <a:spcAft>
                <a:spcPts val="300"/>
              </a:spcAft>
              <a:buFont typeface="Garamond" pitchFamily="18" charset="0"/>
              <a:buChar char="―"/>
            </a:pPr>
            <a:endParaRPr lang="en-US" sz="2300" dirty="0" smtClean="0"/>
          </a:p>
          <a:p>
            <a:pPr marL="857250" lvl="1" eaLnBrk="1" hangingPunct="1">
              <a:lnSpc>
                <a:spcPct val="90000"/>
              </a:lnSpc>
              <a:spcBef>
                <a:spcPct val="0"/>
              </a:spcBef>
              <a:spcAft>
                <a:spcPts val="300"/>
              </a:spcAft>
              <a:buFont typeface="Garamond" pitchFamily="18" charset="0"/>
              <a:buChar char="―"/>
            </a:pPr>
            <a:endParaRPr lang="en-US" sz="1900" dirty="0" smtClean="0"/>
          </a:p>
          <a:p>
            <a:pPr marL="457200" eaLnBrk="1" hangingPunct="1">
              <a:lnSpc>
                <a:spcPct val="90000"/>
              </a:lnSpc>
              <a:spcBef>
                <a:spcPct val="0"/>
              </a:spcBef>
              <a:buFont typeface="Arial" charset="0"/>
              <a:buNone/>
            </a:pPr>
            <a:endParaRPr lang="en-US" sz="2200" dirty="0" smtClean="0"/>
          </a:p>
          <a:p>
            <a:pPr marL="457200" eaLnBrk="1" hangingPunct="1">
              <a:lnSpc>
                <a:spcPct val="90000"/>
              </a:lnSpc>
              <a:buFont typeface="Arial" charset="0"/>
              <a:buNone/>
            </a:pPr>
            <a:endParaRPr lang="en-US" sz="2200" dirty="0" smtClean="0"/>
          </a:p>
          <a:p>
            <a:pPr marL="457200" eaLnBrk="1" hangingPunct="1">
              <a:lnSpc>
                <a:spcPct val="90000"/>
              </a:lnSpc>
              <a:buFont typeface="Arial" charset="0"/>
              <a:buNone/>
            </a:pPr>
            <a:endParaRPr lang="en-US" sz="2200" dirty="0" smtClean="0"/>
          </a:p>
        </p:txBody>
      </p:sp>
      <p:sp>
        <p:nvSpPr>
          <p:cNvPr id="4" name="Slide Number Placeholder 3"/>
          <p:cNvSpPr>
            <a:spLocks noGrp="1"/>
          </p:cNvSpPr>
          <p:nvPr>
            <p:ph type="sldNum" sz="quarter" idx="12"/>
          </p:nvPr>
        </p:nvSpPr>
        <p:spPr/>
        <p:txBody>
          <a:bodyPr/>
          <a:lstStyle/>
          <a:p>
            <a:pPr>
              <a:defRPr/>
            </a:pPr>
            <a:fld id="{1FE44FC7-C823-4734-9F92-8BB46015EEE1}" type="slidenum">
              <a:rPr lang="en-US"/>
              <a:pPr>
                <a:defRPr/>
              </a:pPr>
              <a:t>7</a:t>
            </a:fld>
            <a:endParaRPr lang="en-US" dirty="0"/>
          </a:p>
        </p:txBody>
      </p:sp>
    </p:spTree>
    <p:extLst>
      <p:ext uri="{BB962C8B-B14F-4D97-AF65-F5344CB8AC3E}">
        <p14:creationId xmlns:p14="http://schemas.microsoft.com/office/powerpoint/2010/main" val="2612504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10851"/>
            <a:ext cx="5852160" cy="424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81" name="Slide Number Placeholder 3"/>
          <p:cNvSpPr>
            <a:spLocks noGrp="1"/>
          </p:cNvSpPr>
          <p:nvPr>
            <p:ph type="sldNum" sz="quarter" idx="12"/>
          </p:nvPr>
        </p:nvSpPr>
        <p:spPr/>
        <p:txBody>
          <a:bodyPr/>
          <a:lstStyle/>
          <a:p>
            <a:pPr>
              <a:defRPr/>
            </a:pPr>
            <a:fld id="{4E6F4CCC-CED2-4610-A3CA-D7FD33AAD4CF}" type="slidenum">
              <a:rPr lang="en-US" altLang="ja-JP">
                <a:latin typeface="Arial" pitchFamily="-123" charset="0"/>
              </a:rPr>
              <a:pPr>
                <a:defRPr/>
              </a:pPr>
              <a:t>8</a:t>
            </a:fld>
            <a:endParaRPr lang="en-US" altLang="ja-JP" dirty="0">
              <a:latin typeface="Arial" pitchFamily="-123" charset="0"/>
            </a:endParaRPr>
          </a:p>
        </p:txBody>
      </p:sp>
      <p:sp>
        <p:nvSpPr>
          <p:cNvPr id="36866" name="Title 1"/>
          <p:cNvSpPr>
            <a:spLocks noGrp="1"/>
          </p:cNvSpPr>
          <p:nvPr>
            <p:ph type="title"/>
          </p:nvPr>
        </p:nvSpPr>
        <p:spPr/>
        <p:txBody>
          <a:bodyPr/>
          <a:lstStyle/>
          <a:p>
            <a:pPr eaLnBrk="1" hangingPunct="1"/>
            <a:r>
              <a:rPr lang="en-US" sz="3200" dirty="0" smtClean="0"/>
              <a:t>Net Revenue Growth </a:t>
            </a:r>
            <a:r>
              <a:rPr lang="en-US" sz="1800" dirty="0" smtClean="0"/>
              <a:t>(adjusted for Paperboy impacts)</a:t>
            </a:r>
            <a:endParaRPr lang="en-US" sz="3200" dirty="0" smtClean="0">
              <a:solidFill>
                <a:srgbClr val="FF0000"/>
              </a:solidFill>
            </a:endParaRPr>
          </a:p>
        </p:txBody>
      </p:sp>
      <p:sp>
        <p:nvSpPr>
          <p:cNvPr id="14" name="TextBox 11"/>
          <p:cNvSpPr txBox="1">
            <a:spLocks noChangeArrowheads="1"/>
          </p:cNvSpPr>
          <p:nvPr/>
        </p:nvSpPr>
        <p:spPr bwMode="auto">
          <a:xfrm>
            <a:off x="830580" y="2336884"/>
            <a:ext cx="4648200" cy="253916"/>
          </a:xfrm>
          <a:prstGeom prst="rect">
            <a:avLst/>
          </a:prstGeom>
          <a:noFill/>
          <a:ln w="9525">
            <a:noFill/>
            <a:miter lim="800000"/>
            <a:headEnd/>
            <a:tailEnd/>
          </a:ln>
        </p:spPr>
        <p:txBody>
          <a:bodyPr wrap="square">
            <a:spAutoFit/>
          </a:bodyPr>
          <a:lstStyle/>
          <a:p>
            <a:pPr algn="ctr"/>
            <a:r>
              <a:rPr lang="en-US" sz="1050" b="1" u="sng" dirty="0" smtClean="0">
                <a:latin typeface="Garamond" pitchFamily="18" charset="0"/>
              </a:rPr>
              <a:t>Twelve Months ended June 30</a:t>
            </a:r>
            <a:endParaRPr lang="en-US" sz="1050" b="1" u="sng" dirty="0">
              <a:latin typeface="Garamond" pitchFamily="18" charset="0"/>
            </a:endParaRPr>
          </a:p>
        </p:txBody>
      </p:sp>
      <p:sp>
        <p:nvSpPr>
          <p:cNvPr id="16" name="TextBox 11"/>
          <p:cNvSpPr txBox="1">
            <a:spLocks noChangeArrowheads="1"/>
          </p:cNvSpPr>
          <p:nvPr/>
        </p:nvSpPr>
        <p:spPr bwMode="auto">
          <a:xfrm>
            <a:off x="457200" y="1219200"/>
            <a:ext cx="8309320" cy="830997"/>
          </a:xfrm>
          <a:prstGeom prst="rect">
            <a:avLst/>
          </a:prstGeom>
          <a:noFill/>
          <a:ln w="9525">
            <a:noFill/>
            <a:miter lim="800000"/>
            <a:headEnd/>
            <a:tailEnd/>
          </a:ln>
        </p:spPr>
        <p:txBody>
          <a:bodyPr wrap="square">
            <a:spAutoFit/>
          </a:bodyPr>
          <a:lstStyle/>
          <a:p>
            <a:r>
              <a:rPr lang="en-US" sz="1200" dirty="0" smtClean="0">
                <a:latin typeface="Garamond" pitchFamily="18" charset="0"/>
              </a:rPr>
              <a:t>Reported wholesale and consolidated growth rates have been negatively impacted by several items related to our Paperboy brand.  In Q215, we recorded a sales contingency accrual which reduced sales by $0.6 million.  Due to unavailability of paper bottles, we have not been able to produce and therefore sell significant amounts of our Paperboy brand during FY15.  The charts below highlight our segment and consolidated net sales after removing the impact of these Paperboy related items from each period.</a:t>
            </a:r>
            <a:endParaRPr lang="en-US" sz="1200" dirty="0">
              <a:latin typeface="Garamond" pitchFamily="18" charset="0"/>
            </a:endParaRPr>
          </a:p>
        </p:txBody>
      </p:sp>
      <p:sp>
        <p:nvSpPr>
          <p:cNvPr id="22" name="TextBox 11"/>
          <p:cNvSpPr txBox="1">
            <a:spLocks noChangeArrowheads="1"/>
          </p:cNvSpPr>
          <p:nvPr/>
        </p:nvSpPr>
        <p:spPr bwMode="auto">
          <a:xfrm>
            <a:off x="3200400" y="4419600"/>
            <a:ext cx="533399" cy="230832"/>
          </a:xfrm>
          <a:prstGeom prst="rect">
            <a:avLst/>
          </a:prstGeom>
          <a:noFill/>
          <a:ln w="9525">
            <a:noFill/>
            <a:miter lim="800000"/>
            <a:headEnd/>
            <a:tailEnd/>
          </a:ln>
        </p:spPr>
        <p:txBody>
          <a:bodyPr wrap="square">
            <a:spAutoFit/>
          </a:bodyPr>
          <a:lstStyle/>
          <a:p>
            <a:pPr algn="ctr"/>
            <a:r>
              <a:rPr lang="en-US" sz="900" dirty="0" smtClean="0">
                <a:latin typeface="Garamond" pitchFamily="18" charset="0"/>
              </a:rPr>
              <a:t>21%</a:t>
            </a:r>
            <a:endParaRPr lang="en-US" sz="900" dirty="0">
              <a:latin typeface="Garamond" pitchFamily="18" charset="0"/>
            </a:endParaRPr>
          </a:p>
        </p:txBody>
      </p:sp>
      <p:sp>
        <p:nvSpPr>
          <p:cNvPr id="24" name="TextBox 11"/>
          <p:cNvSpPr txBox="1">
            <a:spLocks noChangeArrowheads="1"/>
          </p:cNvSpPr>
          <p:nvPr/>
        </p:nvSpPr>
        <p:spPr bwMode="auto">
          <a:xfrm>
            <a:off x="3200400" y="3886200"/>
            <a:ext cx="533399" cy="230832"/>
          </a:xfrm>
          <a:prstGeom prst="rect">
            <a:avLst/>
          </a:prstGeom>
          <a:noFill/>
          <a:ln w="9525">
            <a:noFill/>
            <a:miter lim="800000"/>
            <a:headEnd/>
            <a:tailEnd/>
          </a:ln>
        </p:spPr>
        <p:txBody>
          <a:bodyPr wrap="square">
            <a:spAutoFit/>
          </a:bodyPr>
          <a:lstStyle/>
          <a:p>
            <a:pPr algn="ctr"/>
            <a:r>
              <a:rPr lang="en-US" sz="900" dirty="0" smtClean="0">
                <a:latin typeface="Garamond" pitchFamily="18" charset="0"/>
              </a:rPr>
              <a:t>20%</a:t>
            </a:r>
            <a:endParaRPr lang="en-US" sz="900" dirty="0">
              <a:latin typeface="Garamond" pitchFamily="18" charset="0"/>
            </a:endParaRPr>
          </a:p>
        </p:txBody>
      </p:sp>
      <p:sp>
        <p:nvSpPr>
          <p:cNvPr id="25" name="TextBox 11"/>
          <p:cNvSpPr txBox="1">
            <a:spLocks noChangeArrowheads="1"/>
          </p:cNvSpPr>
          <p:nvPr/>
        </p:nvSpPr>
        <p:spPr bwMode="auto">
          <a:xfrm>
            <a:off x="3200400" y="3352800"/>
            <a:ext cx="533399" cy="230832"/>
          </a:xfrm>
          <a:prstGeom prst="rect">
            <a:avLst/>
          </a:prstGeom>
          <a:noFill/>
          <a:ln w="9525">
            <a:noFill/>
            <a:miter lim="800000"/>
            <a:headEnd/>
            <a:tailEnd/>
          </a:ln>
        </p:spPr>
        <p:txBody>
          <a:bodyPr wrap="square">
            <a:spAutoFit/>
          </a:bodyPr>
          <a:lstStyle/>
          <a:p>
            <a:pPr algn="ctr"/>
            <a:r>
              <a:rPr lang="en-US" sz="900" dirty="0" smtClean="0">
                <a:latin typeface="Garamond" pitchFamily="18" charset="0"/>
              </a:rPr>
              <a:t>125%</a:t>
            </a:r>
            <a:endParaRPr lang="en-US" sz="900" dirty="0">
              <a:latin typeface="Garamond" pitchFamily="18" charset="0"/>
            </a:endParaRPr>
          </a:p>
        </p:txBody>
      </p:sp>
      <p:sp>
        <p:nvSpPr>
          <p:cNvPr id="28" name="TextBox 11"/>
          <p:cNvSpPr txBox="1">
            <a:spLocks noChangeArrowheads="1"/>
          </p:cNvSpPr>
          <p:nvPr/>
        </p:nvSpPr>
        <p:spPr bwMode="auto">
          <a:xfrm>
            <a:off x="1668780" y="2131368"/>
            <a:ext cx="2971800" cy="230832"/>
          </a:xfrm>
          <a:prstGeom prst="rect">
            <a:avLst/>
          </a:prstGeom>
          <a:noFill/>
          <a:ln w="9525">
            <a:noFill/>
            <a:miter lim="800000"/>
            <a:headEnd/>
            <a:tailEnd/>
          </a:ln>
        </p:spPr>
        <p:txBody>
          <a:bodyPr wrap="square">
            <a:spAutoFit/>
          </a:bodyPr>
          <a:lstStyle/>
          <a:p>
            <a:pPr algn="ctr"/>
            <a:r>
              <a:rPr lang="en-US" sz="900" dirty="0" smtClean="0">
                <a:latin typeface="Garamond" pitchFamily="18" charset="0"/>
              </a:rPr>
              <a:t>Consolidated Growth w/out Paperboy items 32%</a:t>
            </a:r>
            <a:endParaRPr lang="en-US" sz="900" dirty="0">
              <a:latin typeface="Garamond" pitchFamily="18" charset="0"/>
            </a:endParaRPr>
          </a:p>
        </p:txBody>
      </p:sp>
      <p:sp>
        <p:nvSpPr>
          <p:cNvPr id="3" name="Right Brace 2"/>
          <p:cNvSpPr/>
          <p:nvPr/>
        </p:nvSpPr>
        <p:spPr>
          <a:xfrm>
            <a:off x="5562600" y="4535016"/>
            <a:ext cx="304800" cy="20181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5867400" y="4820135"/>
            <a:ext cx="3048000" cy="1577355"/>
          </a:xfrm>
          <a:prstGeom prst="rect">
            <a:avLst/>
          </a:prstGeom>
          <a:noFill/>
        </p:spPr>
        <p:txBody>
          <a:bodyPr wrap="square" rtlCol="0">
            <a:spAutoFit/>
          </a:bodyPr>
          <a:lstStyle/>
          <a:p>
            <a:r>
              <a:rPr lang="en-US" sz="1000" dirty="0" smtClean="0">
                <a:latin typeface="Garamond" panose="02020404030301010803" pitchFamily="18" charset="0"/>
              </a:rPr>
              <a:t>$3.0 million in incremental wholesale net revenue</a:t>
            </a:r>
          </a:p>
          <a:p>
            <a:endParaRPr lang="en-US" sz="1000" dirty="0">
              <a:latin typeface="Garamond" panose="02020404030301010803" pitchFamily="18" charset="0"/>
            </a:endParaRPr>
          </a:p>
          <a:p>
            <a:pPr marL="171450" indent="-171450">
              <a:buFont typeface="Arial" panose="020B0604020202020204" pitchFamily="34" charset="0"/>
              <a:buChar char="•"/>
            </a:pPr>
            <a:r>
              <a:rPr lang="en-US" sz="1000" dirty="0" smtClean="0">
                <a:latin typeface="Garamond" panose="02020404030301010803" pitchFamily="18" charset="0"/>
              </a:rPr>
              <a:t>50% from on-going brands </a:t>
            </a:r>
            <a:r>
              <a:rPr lang="en-US" sz="900" dirty="0" smtClean="0">
                <a:latin typeface="Garamond" panose="02020404030301010803" pitchFamily="18" charset="0"/>
              </a:rPr>
              <a:t>(sold during 2014)</a:t>
            </a:r>
            <a:endParaRPr lang="en-US" sz="1000" dirty="0" smtClean="0">
              <a:latin typeface="Garamond" panose="02020404030301010803" pitchFamily="18" charset="0"/>
            </a:endParaRPr>
          </a:p>
          <a:p>
            <a:endParaRPr lang="en-US" sz="1000" dirty="0" smtClean="0">
              <a:latin typeface="Garamond" panose="02020404030301010803" pitchFamily="18" charset="0"/>
            </a:endParaRPr>
          </a:p>
          <a:p>
            <a:pPr marL="171450" indent="-171450">
              <a:buFont typeface="Arial" panose="020B0604020202020204" pitchFamily="34" charset="0"/>
              <a:buChar char="•"/>
            </a:pPr>
            <a:r>
              <a:rPr lang="en-US" sz="1000" dirty="0" smtClean="0">
                <a:latin typeface="Garamond" panose="02020404030301010803" pitchFamily="18" charset="0"/>
              </a:rPr>
              <a:t>30% from new retail exclusive brands </a:t>
            </a:r>
            <a:r>
              <a:rPr lang="en-US" sz="900" dirty="0" smtClean="0">
                <a:latin typeface="Garamond" panose="02020404030301010803" pitchFamily="18" charset="0"/>
              </a:rPr>
              <a:t>(e.g.  Sonoma Ranches, Republic of Wine, </a:t>
            </a:r>
            <a:r>
              <a:rPr lang="en-US" sz="900" dirty="0" err="1" smtClean="0">
                <a:latin typeface="Garamond" panose="02020404030301010803" pitchFamily="18" charset="0"/>
              </a:rPr>
              <a:t>Stonegate</a:t>
            </a:r>
            <a:r>
              <a:rPr lang="en-US" sz="900" dirty="0" smtClean="0">
                <a:latin typeface="Garamond" panose="02020404030301010803" pitchFamily="18" charset="0"/>
              </a:rPr>
              <a:t> Cabernet)</a:t>
            </a:r>
          </a:p>
          <a:p>
            <a:endParaRPr lang="en-US" sz="900" dirty="0">
              <a:latin typeface="Garamond" panose="02020404030301010803" pitchFamily="18" charset="0"/>
            </a:endParaRPr>
          </a:p>
          <a:p>
            <a:pPr marL="171450" indent="-171450">
              <a:buFont typeface="Arial" panose="020B0604020202020204" pitchFamily="34" charset="0"/>
              <a:buChar char="•"/>
            </a:pPr>
            <a:r>
              <a:rPr lang="en-US" sz="1000" dirty="0" smtClean="0">
                <a:latin typeface="Garamond" panose="02020404030301010803" pitchFamily="18" charset="0"/>
              </a:rPr>
              <a:t>20% from CA </a:t>
            </a:r>
            <a:r>
              <a:rPr lang="en-US" sz="1000" dirty="0" err="1" smtClean="0">
                <a:latin typeface="Garamond" panose="02020404030301010803" pitchFamily="18" charset="0"/>
              </a:rPr>
              <a:t>Winecraft</a:t>
            </a:r>
            <a:r>
              <a:rPr lang="en-US" sz="1000" dirty="0" smtClean="0">
                <a:latin typeface="Garamond" panose="02020404030301010803" pitchFamily="18" charset="0"/>
              </a:rPr>
              <a:t> </a:t>
            </a:r>
            <a:r>
              <a:rPr lang="en-US" sz="900" dirty="0" smtClean="0">
                <a:latin typeface="Garamond" panose="02020404030301010803" pitchFamily="18" charset="0"/>
              </a:rPr>
              <a:t>(uncertain future)</a:t>
            </a:r>
          </a:p>
          <a:p>
            <a:endParaRPr lang="en-US" sz="900" dirty="0">
              <a:latin typeface="Garamond" panose="02020404030301010803" pitchFamily="18" charset="0"/>
            </a:endParaRPr>
          </a:p>
          <a:p>
            <a:r>
              <a:rPr lang="en-US" sz="1050" dirty="0" smtClean="0">
                <a:latin typeface="Garamond" panose="02020404030301010803" pitchFamily="18" charset="0"/>
              </a:rPr>
              <a:t> </a:t>
            </a:r>
            <a:endParaRPr lang="en-US" sz="1000" dirty="0">
              <a:latin typeface="Garamond" panose="02020404030301010803" pitchFamily="18" charset="0"/>
            </a:endParaRPr>
          </a:p>
        </p:txBody>
      </p:sp>
      <p:sp>
        <p:nvSpPr>
          <p:cNvPr id="29" name="TextBox 11"/>
          <p:cNvSpPr txBox="1">
            <a:spLocks noChangeArrowheads="1"/>
          </p:cNvSpPr>
          <p:nvPr/>
        </p:nvSpPr>
        <p:spPr bwMode="auto">
          <a:xfrm>
            <a:off x="5867400" y="4304184"/>
            <a:ext cx="2971800" cy="276999"/>
          </a:xfrm>
          <a:prstGeom prst="rect">
            <a:avLst/>
          </a:prstGeom>
          <a:noFill/>
          <a:ln w="9525">
            <a:noFill/>
            <a:miter lim="800000"/>
            <a:headEnd/>
            <a:tailEnd/>
          </a:ln>
        </p:spPr>
        <p:txBody>
          <a:bodyPr wrap="square">
            <a:spAutoFit/>
          </a:bodyPr>
          <a:lstStyle/>
          <a:p>
            <a:r>
              <a:rPr lang="en-US" sz="1200" dirty="0" smtClean="0">
                <a:latin typeface="Garamond" pitchFamily="18" charset="0"/>
              </a:rPr>
              <a:t>Composition of wholesale growth:</a:t>
            </a:r>
            <a:endParaRPr lang="en-US" sz="1200" dirty="0">
              <a:latin typeface="Garamond" pitchFamily="18" charset="0"/>
            </a:endParaRPr>
          </a:p>
        </p:txBody>
      </p:sp>
      <p:cxnSp>
        <p:nvCxnSpPr>
          <p:cNvPr id="7" name="Straight Connector 6"/>
          <p:cNvCxnSpPr/>
          <p:nvPr/>
        </p:nvCxnSpPr>
        <p:spPr>
          <a:xfrm>
            <a:off x="5867400" y="4535555"/>
            <a:ext cx="283464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2383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3200" dirty="0" smtClean="0"/>
              <a:t>P&amp;L Recap</a:t>
            </a:r>
          </a:p>
        </p:txBody>
      </p:sp>
      <p:sp>
        <p:nvSpPr>
          <p:cNvPr id="60481" name="Slide Number Placeholder 3"/>
          <p:cNvSpPr>
            <a:spLocks noGrp="1"/>
          </p:cNvSpPr>
          <p:nvPr>
            <p:ph type="sldNum" sz="quarter" idx="12"/>
          </p:nvPr>
        </p:nvSpPr>
        <p:spPr/>
        <p:txBody>
          <a:bodyPr/>
          <a:lstStyle/>
          <a:p>
            <a:pPr>
              <a:defRPr/>
            </a:pPr>
            <a:fld id="{8F8A63C3-D4A4-401C-88F2-A85F20C733A0}" type="slidenum">
              <a:rPr lang="en-US" altLang="ja-JP">
                <a:latin typeface="Arial" pitchFamily="-123" charset="0"/>
              </a:rPr>
              <a:pPr>
                <a:defRPr/>
              </a:pPr>
              <a:t>9</a:t>
            </a:fld>
            <a:endParaRPr lang="en-US" altLang="ja-JP" dirty="0">
              <a:latin typeface="Arial" pitchFamily="-123"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77" y="1143000"/>
            <a:ext cx="8273647"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_TYPE" val="BODY"/>
</p:tagLst>
</file>

<file path=ppt/tags/tag2.xml><?xml version="1.0" encoding="utf-8"?>
<p:tagLst xmlns:a="http://schemas.openxmlformats.org/drawingml/2006/main" xmlns:r="http://schemas.openxmlformats.org/officeDocument/2006/relationships" xmlns:p="http://schemas.openxmlformats.org/presentationml/2006/main">
  <p:tag name="SLIDE_TYPE" val="BODY"/>
</p:tagLst>
</file>

<file path=ppt/tags/tag3.xml><?xml version="1.0" encoding="utf-8"?>
<p:tagLst xmlns:a="http://schemas.openxmlformats.org/drawingml/2006/main" xmlns:r="http://schemas.openxmlformats.org/officeDocument/2006/relationships" xmlns:p="http://schemas.openxmlformats.org/presentationml/2006/main">
  <p:tag name="SLIDE_TYPE" val="BOD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13048</TotalTime>
  <Words>1609</Words>
  <Application>Microsoft Office PowerPoint</Application>
  <PresentationFormat>On-screen Show (4:3)</PresentationFormat>
  <Paragraphs>182</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Truett-Hurst, Inc. FY15 Earnings Call</vt:lpstr>
      <vt:lpstr>Safe Harbor Statement</vt:lpstr>
      <vt:lpstr>Agenda</vt:lpstr>
      <vt:lpstr>Financial UPDATE</vt:lpstr>
      <vt:lpstr>CA Winecraft</vt:lpstr>
      <vt:lpstr>FY15 vs. FY14</vt:lpstr>
      <vt:lpstr>FY15Q4 vs. FY14Q4</vt:lpstr>
      <vt:lpstr>Net Revenue Growth (adjusted for Paperboy impacts)</vt:lpstr>
      <vt:lpstr>P&amp;L Recap</vt:lpstr>
      <vt:lpstr>Select Balance Sheet Data</vt:lpstr>
      <vt:lpstr>Ownership Structure</vt:lpstr>
      <vt:lpstr>Business update</vt:lpstr>
      <vt:lpstr>Customer Updates</vt:lpstr>
      <vt:lpstr>Market Risks &amp; Opportunities</vt:lpstr>
      <vt:lpstr>Q &amp; A</vt:lpstr>
      <vt:lpstr>APPENDIX</vt:lpstr>
      <vt:lpstr>Appendix I - Contact Information</vt:lpstr>
      <vt:lpstr>Appendix II – Call Playback Information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Wines December 20, 2012</dc:title>
  <dc:creator>Elyse Morris</dc:creator>
  <cp:lastModifiedBy>Christine Hergenrother</cp:lastModifiedBy>
  <cp:revision>612</cp:revision>
  <cp:lastPrinted>2015-09-23T19:36:12Z</cp:lastPrinted>
  <dcterms:created xsi:type="dcterms:W3CDTF">2012-12-19T21:13:58Z</dcterms:created>
  <dcterms:modified xsi:type="dcterms:W3CDTF">2015-09-24T16:28:09Z</dcterms:modified>
</cp:coreProperties>
</file>